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Lst>
  <p:notesMasterIdLst>
    <p:notesMasterId r:id="rId58"/>
  </p:notesMasterIdLst>
  <p:sldIdLst>
    <p:sldId id="817" r:id="rId2"/>
    <p:sldId id="818" r:id="rId3"/>
    <p:sldId id="307" r:id="rId4"/>
    <p:sldId id="822" r:id="rId5"/>
    <p:sldId id="801" r:id="rId6"/>
    <p:sldId id="802" r:id="rId7"/>
    <p:sldId id="814" r:id="rId8"/>
    <p:sldId id="816" r:id="rId9"/>
    <p:sldId id="403" r:id="rId10"/>
    <p:sldId id="363" r:id="rId11"/>
    <p:sldId id="272" r:id="rId12"/>
    <p:sldId id="824" r:id="rId13"/>
    <p:sldId id="404" r:id="rId14"/>
    <p:sldId id="825" r:id="rId15"/>
    <p:sldId id="405" r:id="rId16"/>
    <p:sldId id="791" r:id="rId17"/>
    <p:sldId id="795" r:id="rId18"/>
    <p:sldId id="792" r:id="rId19"/>
    <p:sldId id="826" r:id="rId20"/>
    <p:sldId id="821" r:id="rId21"/>
    <p:sldId id="827" r:id="rId22"/>
    <p:sldId id="365" r:id="rId23"/>
    <p:sldId id="362" r:id="rId24"/>
    <p:sldId id="760" r:id="rId25"/>
    <p:sldId id="809" r:id="rId26"/>
    <p:sldId id="377" r:id="rId27"/>
    <p:sldId id="366" r:id="rId28"/>
    <p:sldId id="808" r:id="rId29"/>
    <p:sldId id="793" r:id="rId30"/>
    <p:sldId id="367" r:id="rId31"/>
    <p:sldId id="368" r:id="rId32"/>
    <p:sldId id="830" r:id="rId33"/>
    <p:sldId id="831" r:id="rId34"/>
    <p:sldId id="807" r:id="rId35"/>
    <p:sldId id="832" r:id="rId36"/>
    <p:sldId id="833" r:id="rId37"/>
    <p:sldId id="834" r:id="rId38"/>
    <p:sldId id="369" r:id="rId39"/>
    <p:sldId id="835" r:id="rId40"/>
    <p:sldId id="836" r:id="rId41"/>
    <p:sldId id="837" r:id="rId42"/>
    <p:sldId id="385" r:id="rId43"/>
    <p:sldId id="838" r:id="rId44"/>
    <p:sldId id="839" r:id="rId45"/>
    <p:sldId id="384" r:id="rId46"/>
    <p:sldId id="387" r:id="rId47"/>
    <p:sldId id="388" r:id="rId48"/>
    <p:sldId id="840" r:id="rId49"/>
    <p:sldId id="389" r:id="rId50"/>
    <p:sldId id="390" r:id="rId51"/>
    <p:sldId id="391" r:id="rId52"/>
    <p:sldId id="394" r:id="rId53"/>
    <p:sldId id="820" r:id="rId54"/>
    <p:sldId id="823" r:id="rId55"/>
    <p:sldId id="794" r:id="rId56"/>
    <p:sldId id="305"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Cambria Math" panose="02040503050406030204" pitchFamily="18" charset="0"/>
      <p:regular r:id="rId63"/>
    </p:embeddedFont>
    <p:embeddedFont>
      <p:font typeface="Monotype Sorts" pitchFamily="2" charset="2"/>
      <p:regular r:id="rId64"/>
    </p:embeddedFont>
    <p:embeddedFont>
      <p:font typeface="Tahoma" panose="020B0604030504040204" pitchFamily="34" charset="0"/>
      <p:regular r:id="rId65"/>
      <p:bold r:id="rId66"/>
    </p:embeddedFont>
    <p:embeddedFont>
      <p:font typeface="Verdana" panose="020B060403050404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491"/>
    <p:restoredTop sz="81122"/>
  </p:normalViewPr>
  <p:slideViewPr>
    <p:cSldViewPr snapToGrid="0">
      <p:cViewPr varScale="1">
        <p:scale>
          <a:sx n="88" d="100"/>
          <a:sy n="88" d="100"/>
        </p:scale>
        <p:origin x="67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d7e9c760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6d7e9c7607_2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7168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Generalizing all values associated with an attribute (global) 2. Suppressing all values within a tuple (global) 3. Selecting the attribute with the greatest number of distinct values as the one to generalize first – computationally efficient but may over generalize</a:t>
            </a:r>
          </a:p>
        </p:txBody>
      </p:sp>
      <p:sp>
        <p:nvSpPr>
          <p:cNvPr id="4" name="Slide Number Placeholder 3"/>
          <p:cNvSpPr>
            <a:spLocks noGrp="1"/>
          </p:cNvSpPr>
          <p:nvPr>
            <p:ph type="sldNum" sz="quarter" idx="5"/>
          </p:nvPr>
        </p:nvSpPr>
        <p:spPr/>
        <p:txBody>
          <a:bodyPr/>
          <a:lstStyle/>
          <a:p>
            <a:fld id="{8918A5EA-14E0-5044-BBB8-6F9D12DC07D7}" type="slidenum">
              <a:rPr lang="en-US" smtClean="0"/>
              <a:t>16</a:t>
            </a:fld>
            <a:endParaRPr lang="en-US"/>
          </a:p>
        </p:txBody>
      </p:sp>
    </p:spTree>
    <p:extLst>
      <p:ext uri="{BB962C8B-B14F-4D97-AF65-F5344CB8AC3E}">
        <p14:creationId xmlns:p14="http://schemas.microsoft.com/office/powerpoint/2010/main" val="116286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4451" name="Notes Placeholder 2"/>
          <p:cNvSpPr>
            <a:spLocks noGrp="1"/>
          </p:cNvSpPr>
          <p:nvPr>
            <p:ph type="body" idx="1"/>
          </p:nvPr>
        </p:nvSpPr>
        <p:spPr/>
        <p:txBody>
          <a:bodyPr/>
          <a:lstStyle/>
          <a:p>
            <a:pPr>
              <a:spcBef>
                <a:spcPct val="0"/>
              </a:spcBef>
            </a:pPr>
            <a:endParaRPr lang="en-US" dirty="0"/>
          </a:p>
        </p:txBody>
      </p:sp>
      <p:sp>
        <p:nvSpPr>
          <p:cNvPr id="104452" name="Slide Number Placeholder 3"/>
          <p:cNvSpPr>
            <a:spLocks noGrp="1"/>
          </p:cNvSpPr>
          <p:nvPr>
            <p:ph type="sldNum" sz="quarter" idx="5"/>
          </p:nvPr>
        </p:nvSpPr>
        <p:spPr>
          <a:noFill/>
        </p:spPr>
        <p:txBody>
          <a:bodyPr/>
          <a:lstStyle/>
          <a:p>
            <a:fld id="{9182CF79-EBBC-4D28-967E-1F5C8FEB87A2}" type="slidenum">
              <a:rPr lang="en-US"/>
              <a:pPr/>
              <a:t>21</a:t>
            </a:fld>
            <a:endParaRPr lang="en-US"/>
          </a:p>
        </p:txBody>
      </p:sp>
    </p:spTree>
    <p:extLst>
      <p:ext uri="{BB962C8B-B14F-4D97-AF65-F5344CB8AC3E}">
        <p14:creationId xmlns:p14="http://schemas.microsoft.com/office/powerpoint/2010/main" val="8329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90000"/>
              </a:lnSpc>
              <a:buFontTx/>
              <a:buNone/>
              <a:defRPr/>
            </a:pPr>
            <a:r>
              <a:rPr lang="en-US" dirty="0">
                <a:solidFill>
                  <a:schemeClr val="tx1"/>
                </a:solidFill>
              </a:rPr>
              <a:t>Trick question: Why publish </a:t>
            </a:r>
          </a:p>
          <a:p>
            <a:pPr>
              <a:lnSpc>
                <a:spcPct val="90000"/>
              </a:lnSpc>
              <a:buFontTx/>
              <a:buNone/>
              <a:defRPr/>
            </a:pPr>
            <a:r>
              <a:rPr lang="en-US" dirty="0">
                <a:solidFill>
                  <a:schemeClr val="tx1"/>
                </a:solidFill>
              </a:rPr>
              <a:t>quasi-identifiers at all??</a:t>
            </a:r>
          </a:p>
          <a:p>
            <a:endParaRPr lang="en-US" b="0" dirty="0"/>
          </a:p>
        </p:txBody>
      </p:sp>
      <p:sp>
        <p:nvSpPr>
          <p:cNvPr id="4" name="Slide Number Placeholder 3"/>
          <p:cNvSpPr>
            <a:spLocks noGrp="1"/>
          </p:cNvSpPr>
          <p:nvPr>
            <p:ph type="sldNum" sz="quarter" idx="10"/>
          </p:nvPr>
        </p:nvSpPr>
        <p:spPr/>
        <p:txBody>
          <a:bodyPr/>
          <a:lstStyle/>
          <a:p>
            <a:fld id="{32627846-44D4-43C4-B642-D31E9A1E4827}" type="slidenum">
              <a:rPr lang="en-US" smtClean="0"/>
              <a:t>47</a:t>
            </a:fld>
            <a:endParaRPr lang="en-US"/>
          </a:p>
        </p:txBody>
      </p:sp>
    </p:spTree>
    <p:extLst>
      <p:ext uri="{BB962C8B-B14F-4D97-AF65-F5344CB8AC3E}">
        <p14:creationId xmlns:p14="http://schemas.microsoft.com/office/powerpoint/2010/main" val="48101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90000"/>
              </a:lnSpc>
              <a:buFontTx/>
              <a:buNone/>
              <a:defRPr/>
            </a:pPr>
            <a:r>
              <a:rPr lang="en-US" dirty="0">
                <a:solidFill>
                  <a:schemeClr val="tx1"/>
                </a:solidFill>
              </a:rPr>
              <a:t>Trick question: Why publish </a:t>
            </a:r>
          </a:p>
          <a:p>
            <a:pPr>
              <a:lnSpc>
                <a:spcPct val="90000"/>
              </a:lnSpc>
              <a:buFontTx/>
              <a:buNone/>
              <a:defRPr/>
            </a:pPr>
            <a:r>
              <a:rPr lang="en-US" dirty="0">
                <a:solidFill>
                  <a:schemeClr val="tx1"/>
                </a:solidFill>
              </a:rPr>
              <a:t>quasi-identifiers at all??</a:t>
            </a:r>
          </a:p>
          <a:p>
            <a:endParaRPr lang="en-US" b="0" dirty="0"/>
          </a:p>
        </p:txBody>
      </p:sp>
      <p:sp>
        <p:nvSpPr>
          <p:cNvPr id="4" name="Slide Number Placeholder 3"/>
          <p:cNvSpPr>
            <a:spLocks noGrp="1"/>
          </p:cNvSpPr>
          <p:nvPr>
            <p:ph type="sldNum" sz="quarter" idx="10"/>
          </p:nvPr>
        </p:nvSpPr>
        <p:spPr/>
        <p:txBody>
          <a:bodyPr/>
          <a:lstStyle/>
          <a:p>
            <a:fld id="{32627846-44D4-43C4-B642-D31E9A1E4827}" type="slidenum">
              <a:rPr lang="en-US" smtClean="0"/>
              <a:t>48</a:t>
            </a:fld>
            <a:endParaRPr lang="en-US"/>
          </a:p>
        </p:txBody>
      </p:sp>
    </p:spTree>
    <p:extLst>
      <p:ext uri="{BB962C8B-B14F-4D97-AF65-F5344CB8AC3E}">
        <p14:creationId xmlns:p14="http://schemas.microsoft.com/office/powerpoint/2010/main" val="3485693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Sensitive</a:t>
            </a:r>
            <a:r>
              <a:rPr lang="en-US" baseline="0" dirty="0"/>
              <a:t> attribute as background knowledge or QI</a:t>
            </a:r>
            <a:endParaRPr lang="en-US" dirty="0"/>
          </a:p>
        </p:txBody>
      </p:sp>
      <p:sp>
        <p:nvSpPr>
          <p:cNvPr id="4" name="Slide Number Placeholder 3"/>
          <p:cNvSpPr>
            <a:spLocks noGrp="1"/>
          </p:cNvSpPr>
          <p:nvPr>
            <p:ph type="sldNum" sz="quarter" idx="10"/>
          </p:nvPr>
        </p:nvSpPr>
        <p:spPr/>
        <p:txBody>
          <a:bodyPr/>
          <a:lstStyle/>
          <a:p>
            <a:fld id="{C0FFF03A-5758-463F-A518-B7B61D4F29B5}" type="slidenum">
              <a:rPr lang="en-US" smtClean="0"/>
              <a:pPr/>
              <a:t>50</a:t>
            </a:fld>
            <a:endParaRPr lang="en-US"/>
          </a:p>
        </p:txBody>
      </p:sp>
    </p:spTree>
    <p:extLst>
      <p:ext uri="{BB962C8B-B14F-4D97-AF65-F5344CB8AC3E}">
        <p14:creationId xmlns:p14="http://schemas.microsoft.com/office/powerpoint/2010/main" val="255983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Instance knowledge</a:t>
            </a:r>
          </a:p>
        </p:txBody>
      </p:sp>
      <p:sp>
        <p:nvSpPr>
          <p:cNvPr id="4" name="Slide Number Placeholder 3"/>
          <p:cNvSpPr>
            <a:spLocks noGrp="1"/>
          </p:cNvSpPr>
          <p:nvPr>
            <p:ph type="sldNum" sz="quarter" idx="10"/>
          </p:nvPr>
        </p:nvSpPr>
        <p:spPr/>
        <p:txBody>
          <a:bodyPr/>
          <a:lstStyle/>
          <a:p>
            <a:fld id="{32627846-44D4-43C4-B642-D31E9A1E4827}" type="slidenum">
              <a:rPr lang="en-US" smtClean="0"/>
              <a:t>51</a:t>
            </a:fld>
            <a:endParaRPr lang="en-US"/>
          </a:p>
        </p:txBody>
      </p:sp>
    </p:spTree>
    <p:extLst>
      <p:ext uri="{BB962C8B-B14F-4D97-AF65-F5344CB8AC3E}">
        <p14:creationId xmlns:p14="http://schemas.microsoft.com/office/powerpoint/2010/main" val="2475209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behave like a gentleman</a:t>
            </a:r>
          </a:p>
          <a:p>
            <a:r>
              <a:rPr lang="en-US" dirty="0"/>
              <a:t>Think about how things may</a:t>
            </a:r>
            <a:r>
              <a:rPr lang="en-US" baseline="0" dirty="0"/>
              <a:t> fail instead of how it may work</a:t>
            </a:r>
            <a:endParaRPr lang="en-US" dirty="0"/>
          </a:p>
        </p:txBody>
      </p:sp>
      <p:sp>
        <p:nvSpPr>
          <p:cNvPr id="4" name="Slide Number Placeholder 3"/>
          <p:cNvSpPr>
            <a:spLocks noGrp="1"/>
          </p:cNvSpPr>
          <p:nvPr>
            <p:ph type="sldNum" sz="quarter" idx="10"/>
          </p:nvPr>
        </p:nvSpPr>
        <p:spPr/>
        <p:txBody>
          <a:bodyPr/>
          <a:lstStyle/>
          <a:p>
            <a:fld id="{32627846-44D4-43C4-B642-D31E9A1E4827}" type="slidenum">
              <a:rPr lang="en-US" smtClean="0"/>
              <a:t>52</a:t>
            </a:fld>
            <a:endParaRPr lang="en-US"/>
          </a:p>
        </p:txBody>
      </p:sp>
    </p:spTree>
    <p:extLst>
      <p:ext uri="{BB962C8B-B14F-4D97-AF65-F5344CB8AC3E}">
        <p14:creationId xmlns:p14="http://schemas.microsoft.com/office/powerpoint/2010/main" val="4000561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d7e9c760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d7e9c7607_2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12" name="Google Shape;612;g6d7e9c7607_2_3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14919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d7e9c760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d7e9c7607_2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12" name="Google Shape;612;g6d7e9c7607_2_3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56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6879975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76879975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d7e9c760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d7e9c7607_2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12" name="Google Shape;612;g6d7e9c7607_2_3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6006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97283" name="Notes Placeholder 2"/>
          <p:cNvSpPr>
            <a:spLocks noGrp="1"/>
          </p:cNvSpPr>
          <p:nvPr>
            <p:ph type="body" idx="1"/>
          </p:nvPr>
        </p:nvSpPr>
        <p:spPr/>
        <p:txBody>
          <a:bodyPr/>
          <a:lstStyle/>
          <a:p>
            <a:pPr>
              <a:spcBef>
                <a:spcPct val="0"/>
              </a:spcBef>
            </a:pPr>
            <a:endParaRPr lang="en-US"/>
          </a:p>
        </p:txBody>
      </p:sp>
      <p:sp>
        <p:nvSpPr>
          <p:cNvPr id="97284" name="Slide Number Placeholder 3"/>
          <p:cNvSpPr>
            <a:spLocks noGrp="1"/>
          </p:cNvSpPr>
          <p:nvPr>
            <p:ph type="sldNum" sz="quarter" idx="5"/>
          </p:nvPr>
        </p:nvSpPr>
        <p:spPr>
          <a:noFill/>
        </p:spPr>
        <p:txBody>
          <a:bodyPr/>
          <a:lstStyle/>
          <a:p>
            <a:fld id="{CAA846A6-5BE2-4AAD-BF54-A6573A8874FC}" type="slidenum">
              <a:rPr lang="en-US"/>
              <a:pPr/>
              <a:t>5</a:t>
            </a:fld>
            <a:endParaRPr lang="en-US"/>
          </a:p>
        </p:txBody>
      </p:sp>
    </p:spTree>
    <p:extLst>
      <p:ext uri="{BB962C8B-B14F-4D97-AF65-F5344CB8AC3E}">
        <p14:creationId xmlns:p14="http://schemas.microsoft.com/office/powerpoint/2010/main" val="3694208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98307" name="Notes Placeholder 2"/>
          <p:cNvSpPr>
            <a:spLocks noGrp="1"/>
          </p:cNvSpPr>
          <p:nvPr>
            <p:ph type="body" idx="1"/>
          </p:nvPr>
        </p:nvSpPr>
        <p:spPr/>
        <p:txBody>
          <a:bodyPr/>
          <a:lstStyle/>
          <a:p>
            <a:pPr>
              <a:spcBef>
                <a:spcPct val="0"/>
              </a:spcBef>
            </a:pPr>
            <a:endParaRPr lang="en-US"/>
          </a:p>
        </p:txBody>
      </p:sp>
      <p:sp>
        <p:nvSpPr>
          <p:cNvPr id="98308" name="Slide Number Placeholder 3"/>
          <p:cNvSpPr>
            <a:spLocks noGrp="1"/>
          </p:cNvSpPr>
          <p:nvPr>
            <p:ph type="sldNum" sz="quarter" idx="5"/>
          </p:nvPr>
        </p:nvSpPr>
        <p:spPr>
          <a:noFill/>
        </p:spPr>
        <p:txBody>
          <a:bodyPr/>
          <a:lstStyle/>
          <a:p>
            <a:fld id="{D6BA6D91-C826-4B90-8D0A-A017061A3CDF}" type="slidenum">
              <a:rPr lang="en-US"/>
              <a:pPr/>
              <a:t>6</a:t>
            </a:fld>
            <a:endParaRPr lang="en-US"/>
          </a:p>
        </p:txBody>
      </p:sp>
    </p:spTree>
    <p:extLst>
      <p:ext uri="{BB962C8B-B14F-4D97-AF65-F5344CB8AC3E}">
        <p14:creationId xmlns:p14="http://schemas.microsoft.com/office/powerpoint/2010/main" val="235771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5475" name="Notes Placeholder 2"/>
          <p:cNvSpPr>
            <a:spLocks noGrp="1"/>
          </p:cNvSpPr>
          <p:nvPr>
            <p:ph type="body" idx="1"/>
          </p:nvPr>
        </p:nvSpPr>
        <p:spPr/>
        <p:txBody>
          <a:bodyPr/>
          <a:lstStyle/>
          <a:p>
            <a:pPr>
              <a:spcBef>
                <a:spcPct val="0"/>
              </a:spcBef>
            </a:pPr>
            <a:endParaRPr lang="en-US"/>
          </a:p>
        </p:txBody>
      </p:sp>
      <p:sp>
        <p:nvSpPr>
          <p:cNvPr id="105476" name="Slide Number Placeholder 3"/>
          <p:cNvSpPr>
            <a:spLocks noGrp="1"/>
          </p:cNvSpPr>
          <p:nvPr>
            <p:ph type="sldNum" sz="quarter" idx="5"/>
          </p:nvPr>
        </p:nvSpPr>
        <p:spPr>
          <a:noFill/>
        </p:spPr>
        <p:txBody>
          <a:bodyPr/>
          <a:lstStyle/>
          <a:p>
            <a:fld id="{E552E80F-6574-49FE-BA69-7FA828FAC635}" type="slidenum">
              <a:rPr lang="en-US"/>
              <a:pPr/>
              <a:t>7</a:t>
            </a:fld>
            <a:endParaRPr lang="en-US"/>
          </a:p>
        </p:txBody>
      </p:sp>
    </p:spTree>
    <p:extLst>
      <p:ext uri="{BB962C8B-B14F-4D97-AF65-F5344CB8AC3E}">
        <p14:creationId xmlns:p14="http://schemas.microsoft.com/office/powerpoint/2010/main" val="4209066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04451" name="Notes Placeholder 2"/>
          <p:cNvSpPr>
            <a:spLocks noGrp="1"/>
          </p:cNvSpPr>
          <p:nvPr>
            <p:ph type="body" idx="1"/>
          </p:nvPr>
        </p:nvSpPr>
        <p:spPr/>
        <p:txBody>
          <a:bodyPr/>
          <a:lstStyle/>
          <a:p>
            <a:pPr>
              <a:spcBef>
                <a:spcPct val="0"/>
              </a:spcBef>
            </a:pPr>
            <a:endParaRPr lang="en-US" dirty="0"/>
          </a:p>
        </p:txBody>
      </p:sp>
      <p:sp>
        <p:nvSpPr>
          <p:cNvPr id="104452" name="Slide Number Placeholder 3"/>
          <p:cNvSpPr>
            <a:spLocks noGrp="1"/>
          </p:cNvSpPr>
          <p:nvPr>
            <p:ph type="sldNum" sz="quarter" idx="5"/>
          </p:nvPr>
        </p:nvSpPr>
        <p:spPr>
          <a:noFill/>
        </p:spPr>
        <p:txBody>
          <a:bodyPr/>
          <a:lstStyle/>
          <a:p>
            <a:fld id="{9182CF79-EBBC-4D28-967E-1F5C8FEB87A2}" type="slidenum">
              <a:rPr lang="en-US"/>
              <a:pPr/>
              <a:t>8</a:t>
            </a:fld>
            <a:endParaRPr lang="en-US"/>
          </a:p>
        </p:txBody>
      </p:sp>
    </p:spTree>
    <p:extLst>
      <p:ext uri="{BB962C8B-B14F-4D97-AF65-F5344CB8AC3E}">
        <p14:creationId xmlns:p14="http://schemas.microsoft.com/office/powerpoint/2010/main" val="2130900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39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76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1" name="Google Shape;131;p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7"/>
        <p:cNvGrpSpPr/>
        <p:nvPr/>
      </p:nvGrpSpPr>
      <p:grpSpPr>
        <a:xfrm>
          <a:off x="0" y="0"/>
          <a:ext cx="0" cy="0"/>
          <a:chOff x="0" y="0"/>
          <a:chExt cx="0" cy="0"/>
        </a:xfrm>
      </p:grpSpPr>
      <p:sp>
        <p:nvSpPr>
          <p:cNvPr id="198" name="Google Shape;198;p42"/>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2"/>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00" name="Google Shape;200;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81087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7" name="Google Shape;13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8" name="Google Shape;13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0296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8CE8F-B5AE-9A4E-BFD7-46378AD21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BFBF1-3954-B548-86D8-9E33EE4B6670}"/>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8ABB05-172B-4F4F-953B-77038A47227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6562D8-E152-BC4B-AE5C-C1F7BF743653}"/>
              </a:ext>
            </a:extLst>
          </p:cNvPr>
          <p:cNvSpPr>
            <a:spLocks noGrp="1"/>
          </p:cNvSpPr>
          <p:nvPr>
            <p:ph type="dt" sz="half" idx="10"/>
          </p:nvPr>
        </p:nvSpPr>
        <p:spPr/>
        <p:txBody>
          <a:bodyPr/>
          <a:lstStyle/>
          <a:p>
            <a:fld id="{F9A21BE0-F15B-954F-8A2E-37B73D74989A}" type="datetimeFigureOut">
              <a:rPr lang="en-US" smtClean="0"/>
              <a:t>2/14/22</a:t>
            </a:fld>
            <a:endParaRPr lang="en-US"/>
          </a:p>
        </p:txBody>
      </p:sp>
      <p:sp>
        <p:nvSpPr>
          <p:cNvPr id="6" name="Footer Placeholder 5">
            <a:extLst>
              <a:ext uri="{FF2B5EF4-FFF2-40B4-BE49-F238E27FC236}">
                <a16:creationId xmlns:a16="http://schemas.microsoft.com/office/drawing/2014/main" id="{207A6DC7-2555-0E47-B464-0043652F5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A76CC-FE47-4049-84F0-B8F3E601294E}"/>
              </a:ext>
            </a:extLst>
          </p:cNvPr>
          <p:cNvSpPr>
            <a:spLocks noGrp="1"/>
          </p:cNvSpPr>
          <p:nvPr>
            <p:ph type="sldNum" sz="quarter" idx="12"/>
          </p:nvPr>
        </p:nvSpPr>
        <p:spPr/>
        <p:txBody>
          <a:bodyPr/>
          <a:lstStyle/>
          <a:p>
            <a:fld id="{858DC5CD-76BA-C74C-B2CD-BACF9D0D994D}" type="slidenum">
              <a:rPr lang="en-US" smtClean="0"/>
              <a:t>‹#›</a:t>
            </a:fld>
            <a:endParaRPr lang="en-US"/>
          </a:p>
        </p:txBody>
      </p:sp>
    </p:spTree>
    <p:extLst>
      <p:ext uri="{BB962C8B-B14F-4D97-AF65-F5344CB8AC3E}">
        <p14:creationId xmlns:p14="http://schemas.microsoft.com/office/powerpoint/2010/main" val="310348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4" name="Google Shape;144;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5" name="Google Shape;145;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6" name="Google Shape;14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2" name="Google Shape;152;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53" name="Google Shape;15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6" name="Google Shape;15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0" name="Google Shape;160;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1" name="Google Shape;161;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2" name="Google Shape;16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sp>
        <p:nvSpPr>
          <p:cNvPr id="164" name="Google Shape;164;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65" name="Google Shape;16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6"/>
        <p:cNvGrpSpPr/>
        <p:nvPr/>
      </p:nvGrpSpPr>
      <p:grpSpPr>
        <a:xfrm>
          <a:off x="0" y="0"/>
          <a:ext cx="0" cy="0"/>
          <a:chOff x="0" y="0"/>
          <a:chExt cx="0" cy="0"/>
        </a:xfrm>
      </p:grpSpPr>
      <p:sp>
        <p:nvSpPr>
          <p:cNvPr id="167" name="Google Shape;167;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8" name="Google Shape;168;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9" name="Google Shape;16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FB666B-97EB-9B4A-8304-E2BF4BE0FD14}" type="datetimeFigureOut">
              <a:rPr lang="en-US" smtClean="0"/>
              <a:t>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857D15-3F49-0A46-B9B8-013EC2C3056F}" type="slidenum">
              <a:rPr lang="en-US" smtClean="0"/>
              <a:t>‹#›</a:t>
            </a:fld>
            <a:endParaRPr lang="en-US"/>
          </a:p>
        </p:txBody>
      </p:sp>
    </p:spTree>
    <p:extLst>
      <p:ext uri="{BB962C8B-B14F-4D97-AF65-F5344CB8AC3E}">
        <p14:creationId xmlns:p14="http://schemas.microsoft.com/office/powerpoint/2010/main" val="106655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08360"/>
            <a:ext cx="7772400" cy="857250"/>
          </a:xfrm>
        </p:spPr>
        <p:txBody>
          <a:bodyPr/>
          <a:lstStyle/>
          <a:p>
            <a:r>
              <a:rPr lang="en-US"/>
              <a:t>Click to edit Master title style</a:t>
            </a:r>
          </a:p>
        </p:txBody>
      </p:sp>
      <p:sp>
        <p:nvSpPr>
          <p:cNvPr id="3" name="Table Placeholder 2"/>
          <p:cNvSpPr>
            <a:spLocks noGrp="1"/>
          </p:cNvSpPr>
          <p:nvPr>
            <p:ph type="tbl" idx="1"/>
          </p:nvPr>
        </p:nvSpPr>
        <p:spPr>
          <a:xfrm>
            <a:off x="914400" y="1200151"/>
            <a:ext cx="7772400" cy="3398044"/>
          </a:xfrm>
        </p:spPr>
        <p:txBody>
          <a:bodyPr/>
          <a:lstStyle/>
          <a:p>
            <a:pPr lvl="0"/>
            <a:endParaRPr lang="en-US" noProof="0"/>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C3E9BF0D-B872-435F-98CB-6EE980424684}" type="slidenum">
              <a:rPr lang="en-US"/>
              <a:pPr>
                <a:defRPr/>
              </a:pPr>
              <a:t>‹#›</a:t>
            </a:fld>
            <a:endParaRPr lang="en-US"/>
          </a:p>
        </p:txBody>
      </p:sp>
    </p:spTree>
    <p:extLst>
      <p:ext uri="{BB962C8B-B14F-4D97-AF65-F5344CB8AC3E}">
        <p14:creationId xmlns:p14="http://schemas.microsoft.com/office/powerpoint/2010/main" val="2091306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7" name="Google Shape;12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8" name="Google Shape;1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4" r:id="rId2"/>
    <p:sldLayoutId id="2147483676" r:id="rId3"/>
    <p:sldLayoutId id="2147483677" r:id="rId4"/>
    <p:sldLayoutId id="2147483678" r:id="rId5"/>
    <p:sldLayoutId id="2147483679" r:id="rId6"/>
    <p:sldLayoutId id="2147483680" r:id="rId7"/>
    <p:sldLayoutId id="2147483696" r:id="rId8"/>
    <p:sldLayoutId id="2147483700" r:id="rId9"/>
    <p:sldLayoutId id="2147483701" r:id="rId10"/>
    <p:sldLayoutId id="2147483702" r:id="rId11"/>
    <p:sldLayoutId id="214748370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document/d/1TYMT4HfcAcw4HR930UufaWkSO7xEWlQtc-32ma00ZVY/edit" TargetMode="Externa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l.acm.org/doi/pdf/10.1145/1217299.1217302?casa_token=T4oLhLSgZSIAAAAA:xmH0ATnnqk7z5BNFgEfvl5O-bNUELYHhV0iTkQaZkm2JIokDnrcBrch9RtQbB6901eiRUqHcYVQaHA"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l.acm.org/doi/pdf/10.1145/1217299.1217302?casa_token=T4oLhLSgZSIAAAAA:xmH0ATnnqk7z5BNFgEfvl5O-bNUELYHhV0iTkQaZkm2JIokDnrcBrch9RtQbB6901eiRUqHcYVQaHA" TargetMode="Externa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hyperlink" Target="https://www.cs.purdue.edu/homes/ninghui/papers/t_closeness_icde07.pdf"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www.cs.purdue.edu/homes/ninghui/papers/t_closeness_icde07.pdf"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www.cs.purdue.edu/homes/ninghui/papers/t_closeness_icde07.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hyperlink" Target="https://mybinder.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SarahRajtmajer/DataPrivacy_Spring2022"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50"/>
          <p:cNvPicPr preferRelativeResize="0"/>
          <p:nvPr/>
        </p:nvPicPr>
        <p:blipFill rotWithShape="1">
          <a:blip r:embed="rId3">
            <a:alphaModFix/>
          </a:blip>
          <a:srcRect/>
          <a:stretch/>
        </p:blipFill>
        <p:spPr>
          <a:xfrm>
            <a:off x="138200" y="184350"/>
            <a:ext cx="2887101" cy="982969"/>
          </a:xfrm>
          <a:prstGeom prst="rect">
            <a:avLst/>
          </a:prstGeom>
          <a:noFill/>
          <a:ln>
            <a:noFill/>
          </a:ln>
        </p:spPr>
      </p:pic>
      <p:sp>
        <p:nvSpPr>
          <p:cNvPr id="255" name="Google Shape;255;p50"/>
          <p:cNvSpPr txBox="1">
            <a:spLocks noGrp="1"/>
          </p:cNvSpPr>
          <p:nvPr>
            <p:ph type="ctrTitle"/>
          </p:nvPr>
        </p:nvSpPr>
        <p:spPr>
          <a:xfrm>
            <a:off x="834266" y="2261127"/>
            <a:ext cx="7260367" cy="1001352"/>
          </a:xfrm>
          <a:prstGeom prst="rect">
            <a:avLst/>
          </a:prstGeom>
          <a:noFill/>
          <a:ln>
            <a:noFill/>
          </a:ln>
        </p:spPr>
        <p:txBody>
          <a:bodyPr spcFirstLastPara="1" wrap="square" lIns="91425" tIns="91425" rIns="91425" bIns="91425" anchor="b" anchorCtr="0">
            <a:noAutofit/>
          </a:bodyPr>
          <a:lstStyle/>
          <a:p>
            <a:r>
              <a:rPr lang="en-US" sz="2800" dirty="0"/>
              <a:t>IST 597:</a:t>
            </a:r>
            <a:br>
              <a:rPr lang="en-US" sz="2800" dirty="0"/>
            </a:br>
            <a:r>
              <a:rPr lang="en-US" sz="2800" dirty="0"/>
              <a:t>Foundations of Data Privacy</a:t>
            </a:r>
            <a:br>
              <a:rPr lang="en-US" sz="2800" dirty="0"/>
            </a:br>
            <a:r>
              <a:rPr lang="en-US" sz="2800" i="1" dirty="0"/>
              <a:t>k-anonymity, l-diversity, t-closeness: promises and perils</a:t>
            </a:r>
          </a:p>
        </p:txBody>
      </p:sp>
      <p:sp>
        <p:nvSpPr>
          <p:cNvPr id="5" name="Google Shape;256;p50">
            <a:extLst>
              <a:ext uri="{FF2B5EF4-FFF2-40B4-BE49-F238E27FC236}">
                <a16:creationId xmlns:a16="http://schemas.microsoft.com/office/drawing/2014/main" id="{B0207B54-949A-3846-B6B0-77EB1131DD31}"/>
              </a:ext>
            </a:extLst>
          </p:cNvPr>
          <p:cNvSpPr txBox="1"/>
          <p:nvPr/>
        </p:nvSpPr>
        <p:spPr>
          <a:xfrm>
            <a:off x="1581750" y="3262479"/>
            <a:ext cx="5765400" cy="11995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400"/>
              <a:buFont typeface="Arial"/>
              <a:buNone/>
            </a:pPr>
            <a:r>
              <a:rPr lang="en" sz="2600" dirty="0"/>
              <a:t>February 14, 2022</a:t>
            </a:r>
            <a:endParaRPr sz="2600" dirty="0"/>
          </a:p>
          <a:p>
            <a:pPr marL="0" marR="0" lvl="0" indent="0" algn="ctr" rtl="0">
              <a:lnSpc>
                <a:spcPct val="90000"/>
              </a:lnSpc>
              <a:spcBef>
                <a:spcPts val="1000"/>
              </a:spcBef>
              <a:spcAft>
                <a:spcPts val="0"/>
              </a:spcAft>
              <a:buClr>
                <a:srgbClr val="000000"/>
              </a:buClr>
              <a:buSzPts val="2400"/>
              <a:buFont typeface="Arial"/>
              <a:buNone/>
            </a:pPr>
            <a:endParaRPr sz="2600" dirty="0"/>
          </a:p>
        </p:txBody>
      </p:sp>
      <p:sp>
        <p:nvSpPr>
          <p:cNvPr id="6" name="TextBox 5">
            <a:extLst>
              <a:ext uri="{FF2B5EF4-FFF2-40B4-BE49-F238E27FC236}">
                <a16:creationId xmlns:a16="http://schemas.microsoft.com/office/drawing/2014/main" id="{A355DAA9-A95A-374D-B0F8-75324FE0E6AB}"/>
              </a:ext>
            </a:extLst>
          </p:cNvPr>
          <p:cNvSpPr txBox="1"/>
          <p:nvPr/>
        </p:nvSpPr>
        <p:spPr>
          <a:xfrm>
            <a:off x="3978234" y="4581643"/>
            <a:ext cx="5165766" cy="523220"/>
          </a:xfrm>
          <a:prstGeom prst="rect">
            <a:avLst/>
          </a:prstGeom>
          <a:noFill/>
        </p:spPr>
        <p:txBody>
          <a:bodyPr wrap="square" rtlCol="0">
            <a:spAutoFit/>
          </a:bodyPr>
          <a:lstStyle/>
          <a:p>
            <a:r>
              <a:rPr lang="en-US" dirty="0"/>
              <a:t>Partial slide credit: Anna </a:t>
            </a:r>
            <a:r>
              <a:rPr lang="en-US" dirty="0" err="1"/>
              <a:t>Squicciarini</a:t>
            </a:r>
            <a:r>
              <a:rPr lang="en-US" dirty="0"/>
              <a:t> (PSU), Joe Near (UVM), Murat </a:t>
            </a:r>
            <a:r>
              <a:rPr lang="en-US" dirty="0" err="1"/>
              <a:t>Kantarcioglu</a:t>
            </a:r>
            <a:r>
              <a:rPr lang="en-US" dirty="0"/>
              <a:t> (UT Dallas), Jeremiah </a:t>
            </a:r>
            <a:r>
              <a:rPr lang="en-US" dirty="0" err="1"/>
              <a:t>Blocki</a:t>
            </a:r>
            <a:r>
              <a:rPr lang="en-US" dirty="0"/>
              <a:t> (CMU)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4"/>
          <p:cNvSpPr>
            <a:spLocks noGrp="1" noChangeArrowheads="1"/>
          </p:cNvSpPr>
          <p:nvPr>
            <p:ph type="title"/>
          </p:nvPr>
        </p:nvSpPr>
        <p:spPr>
          <a:xfrm>
            <a:off x="131700" y="142625"/>
            <a:ext cx="8520600" cy="572700"/>
          </a:xfrm>
        </p:spPr>
        <p:txBody>
          <a:bodyPr/>
          <a:lstStyle/>
          <a:p>
            <a:r>
              <a:rPr lang="en-US" dirty="0"/>
              <a:t>Achieving k-Anonymity</a:t>
            </a:r>
          </a:p>
        </p:txBody>
      </p:sp>
      <p:sp>
        <p:nvSpPr>
          <p:cNvPr id="17412" name="Rectangle 5"/>
          <p:cNvSpPr>
            <a:spLocks noGrp="1" noChangeArrowheads="1"/>
          </p:cNvSpPr>
          <p:nvPr>
            <p:ph type="body" idx="1"/>
          </p:nvPr>
        </p:nvSpPr>
        <p:spPr>
          <a:xfrm>
            <a:off x="143464" y="792000"/>
            <a:ext cx="8508836" cy="3827208"/>
          </a:xfrm>
        </p:spPr>
        <p:txBody>
          <a:bodyPr>
            <a:noAutofit/>
          </a:bodyPr>
          <a:lstStyle/>
          <a:p>
            <a:pPr>
              <a:lnSpc>
                <a:spcPct val="100000"/>
              </a:lnSpc>
            </a:pPr>
            <a:r>
              <a:rPr lang="en-US" sz="1200" dirty="0">
                <a:solidFill>
                  <a:srgbClr val="C00000"/>
                </a:solidFill>
                <a:latin typeface="+mn-lt"/>
              </a:rPr>
              <a:t>Generalization</a:t>
            </a:r>
          </a:p>
          <a:p>
            <a:pPr lvl="1">
              <a:lnSpc>
                <a:spcPct val="100000"/>
              </a:lnSpc>
              <a:buSzPct val="87000"/>
            </a:pPr>
            <a:r>
              <a:rPr lang="en-US" sz="1200" dirty="0">
                <a:latin typeface="+mn-lt"/>
              </a:rPr>
              <a:t>Replace specific quasi-identifiers with more general values</a:t>
            </a:r>
          </a:p>
          <a:p>
            <a:pPr lvl="2">
              <a:lnSpc>
                <a:spcPct val="100000"/>
              </a:lnSpc>
            </a:pPr>
            <a:r>
              <a:rPr lang="en-US" sz="1200" dirty="0">
                <a:latin typeface="+mn-lt"/>
              </a:rPr>
              <a:t>Example: area code instead of phone number</a:t>
            </a:r>
          </a:p>
          <a:p>
            <a:pPr lvl="1">
              <a:lnSpc>
                <a:spcPct val="100000"/>
              </a:lnSpc>
            </a:pPr>
            <a:r>
              <a:rPr lang="en-US" sz="1200" dirty="0">
                <a:latin typeface="+mn-lt"/>
              </a:rPr>
              <a:t>Partition ordered-value domains into intervals</a:t>
            </a:r>
          </a:p>
          <a:p>
            <a:pPr lvl="1">
              <a:lnSpc>
                <a:spcPct val="100000"/>
              </a:lnSpc>
            </a:pPr>
            <a:endParaRPr lang="en-US" sz="1200" dirty="0">
              <a:latin typeface="+mn-lt"/>
            </a:endParaRPr>
          </a:p>
          <a:p>
            <a:pPr>
              <a:lnSpc>
                <a:spcPct val="100000"/>
              </a:lnSpc>
            </a:pPr>
            <a:r>
              <a:rPr lang="en-US" sz="1200" dirty="0">
                <a:solidFill>
                  <a:srgbClr val="C00000"/>
                </a:solidFill>
                <a:latin typeface="+mn-lt"/>
              </a:rPr>
              <a:t>Suppression</a:t>
            </a:r>
          </a:p>
          <a:p>
            <a:pPr lvl="1">
              <a:lnSpc>
                <a:spcPct val="100000"/>
              </a:lnSpc>
            </a:pPr>
            <a:r>
              <a:rPr lang="en-US" sz="1200" dirty="0">
                <a:latin typeface="+mn-lt"/>
              </a:rPr>
              <a:t>When generalization causes too much information loss</a:t>
            </a:r>
          </a:p>
          <a:p>
            <a:pPr lvl="2">
              <a:lnSpc>
                <a:spcPct val="100000"/>
              </a:lnSpc>
            </a:pPr>
            <a:r>
              <a:rPr lang="en-US" sz="1200" dirty="0">
                <a:latin typeface="+mn-lt"/>
              </a:rPr>
              <a:t>This is common with “outliers” (come back to this later)</a:t>
            </a:r>
          </a:p>
          <a:p>
            <a:pPr lvl="2">
              <a:lnSpc>
                <a:spcPct val="100000"/>
              </a:lnSpc>
            </a:pPr>
            <a:endParaRPr lang="en-US" sz="1200" dirty="0">
              <a:latin typeface="+mn-lt"/>
            </a:endParaRPr>
          </a:p>
          <a:p>
            <a:pPr>
              <a:lnSpc>
                <a:spcPct val="100000"/>
              </a:lnSpc>
            </a:pPr>
            <a:r>
              <a:rPr lang="en-US" sz="1200" dirty="0">
                <a:latin typeface="+mn-lt"/>
              </a:rPr>
              <a:t>Lots of </a:t>
            </a:r>
            <a:r>
              <a:rPr lang="en-US" sz="1200" dirty="0">
                <a:solidFill>
                  <a:srgbClr val="C00000"/>
                </a:solidFill>
                <a:latin typeface="+mn-lt"/>
              </a:rPr>
              <a:t>algorithms in the literature</a:t>
            </a:r>
          </a:p>
          <a:p>
            <a:pPr lvl="1">
              <a:lnSpc>
                <a:spcPct val="100000"/>
              </a:lnSpc>
            </a:pPr>
            <a:r>
              <a:rPr lang="en-US" sz="1200" dirty="0">
                <a:latin typeface="+mn-lt"/>
              </a:rPr>
              <a:t>Aim to produce “useful” </a:t>
            </a:r>
            <a:r>
              <a:rPr lang="en-US" sz="1200" dirty="0" err="1">
                <a:latin typeface="+mn-lt"/>
              </a:rPr>
              <a:t>anonymizations</a:t>
            </a:r>
            <a:endParaRPr lang="en-US" sz="1200" dirty="0">
              <a:latin typeface="+mn-lt"/>
            </a:endParaRPr>
          </a:p>
          <a:p>
            <a:pPr lvl="1">
              <a:lnSpc>
                <a:spcPct val="100000"/>
              </a:lnSpc>
              <a:buFontTx/>
              <a:buNone/>
            </a:pPr>
            <a:r>
              <a:rPr lang="en-US" sz="1200" dirty="0">
                <a:latin typeface="+mn-lt"/>
              </a:rPr>
              <a:t>           … usually without any clear notion of utility</a:t>
            </a:r>
          </a:p>
        </p:txBody>
      </p:sp>
      <p:sp>
        <p:nvSpPr>
          <p:cNvPr id="5" name="Title 1">
            <a:extLst>
              <a:ext uri="{FF2B5EF4-FFF2-40B4-BE49-F238E27FC236}">
                <a16:creationId xmlns:a16="http://schemas.microsoft.com/office/drawing/2014/main" id="{1A03E058-44B2-1040-B3CE-7CC3B1722A98}"/>
              </a:ext>
            </a:extLst>
          </p:cNvPr>
          <p:cNvSpPr txBox="1">
            <a:spLocks/>
          </p:cNvSpPr>
          <p:nvPr/>
        </p:nvSpPr>
        <p:spPr>
          <a:xfrm>
            <a:off x="5529599" y="792000"/>
            <a:ext cx="3297601" cy="1369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a:solidFill>
                  <a:srgbClr val="00B050"/>
                </a:solidFill>
              </a:rPr>
              <a:t>*Implies the existence, for each domain </a:t>
            </a:r>
            <a:r>
              <a:rPr lang="en-US" sz="1400" i="1" dirty="0">
                <a:solidFill>
                  <a:srgbClr val="00B050"/>
                </a:solidFill>
              </a:rPr>
              <a:t>D</a:t>
            </a:r>
            <a:r>
              <a:rPr lang="en-US" sz="1400" dirty="0">
                <a:solidFill>
                  <a:srgbClr val="00B050"/>
                </a:solidFill>
              </a:rPr>
              <a:t>, of a hierarchy. </a:t>
            </a:r>
          </a:p>
          <a:p>
            <a:r>
              <a:rPr lang="en-US" sz="1400" dirty="0">
                <a:solidFill>
                  <a:srgbClr val="00B050"/>
                </a:solidFill>
              </a:rPr>
              <a:t>We call this the </a:t>
            </a:r>
            <a:r>
              <a:rPr lang="en-US" sz="1400" b="1" dirty="0">
                <a:solidFill>
                  <a:srgbClr val="00B050"/>
                </a:solidFill>
              </a:rPr>
              <a:t>domain generalization hierarchy </a:t>
            </a:r>
            <a:r>
              <a:rPr lang="en-US" sz="1400" dirty="0">
                <a:solidFill>
                  <a:srgbClr val="00B050"/>
                </a:solidFill>
              </a:rPr>
              <a:t>(DGH</a:t>
            </a:r>
            <a:r>
              <a:rPr lang="en-US" sz="1400" i="1" baseline="-25000" dirty="0">
                <a:solidFill>
                  <a:srgbClr val="00B050"/>
                </a:solidFill>
              </a:rPr>
              <a:t>D</a:t>
            </a:r>
            <a:r>
              <a:rPr lang="en-US" sz="1400" dirty="0">
                <a:solidFill>
                  <a:srgbClr val="00B050"/>
                </a:solidFill>
              </a:rPr>
              <a:t>)</a:t>
            </a:r>
          </a:p>
        </p:txBody>
      </p:sp>
    </p:spTree>
    <p:extLst>
      <p:ext uri="{BB962C8B-B14F-4D97-AF65-F5344CB8AC3E}">
        <p14:creationId xmlns:p14="http://schemas.microsoft.com/office/powerpoint/2010/main" val="67633089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4"/>
          <p:cNvSpPr>
            <a:spLocks noGrp="1" noChangeArrowheads="1"/>
          </p:cNvSpPr>
          <p:nvPr>
            <p:ph type="title"/>
          </p:nvPr>
        </p:nvSpPr>
        <p:spPr>
          <a:xfrm>
            <a:off x="102900" y="92225"/>
            <a:ext cx="8520600" cy="572700"/>
          </a:xfrm>
        </p:spPr>
        <p:txBody>
          <a:bodyPr/>
          <a:lstStyle/>
          <a:p>
            <a:r>
              <a:rPr lang="en-US" dirty="0"/>
              <a:t>Generalization in Action</a:t>
            </a:r>
          </a:p>
        </p:txBody>
      </p:sp>
      <p:pic>
        <p:nvPicPr>
          <p:cNvPr id="5" name="Content Placeholder 4">
            <a:extLst>
              <a:ext uri="{FF2B5EF4-FFF2-40B4-BE49-F238E27FC236}">
                <a16:creationId xmlns:a16="http://schemas.microsoft.com/office/drawing/2014/main" id="{76C64FCB-CC93-6A4C-A1F4-6F77FB275DBC}"/>
              </a:ext>
            </a:extLst>
          </p:cNvPr>
          <p:cNvPicPr>
            <a:picLocks noGrp="1" noChangeAspect="1"/>
          </p:cNvPicPr>
          <p:nvPr>
            <p:ph idx="1"/>
          </p:nvPr>
        </p:nvPicPr>
        <p:blipFill>
          <a:blip r:embed="rId3"/>
          <a:stretch>
            <a:fillRect/>
          </a:stretch>
        </p:blipFill>
        <p:spPr>
          <a:xfrm>
            <a:off x="1088158" y="664925"/>
            <a:ext cx="7535342" cy="3325875"/>
          </a:xfrm>
        </p:spPr>
      </p:pic>
      <mc:AlternateContent xmlns:mc="http://schemas.openxmlformats.org/markup-compatibility/2006" xmlns:a14="http://schemas.microsoft.com/office/drawing/2010/main">
        <mc:Choice Requires="a14">
          <p:sp>
            <p:nvSpPr>
              <p:cNvPr id="9" name="Title 1">
                <a:extLst>
                  <a:ext uri="{FF2B5EF4-FFF2-40B4-BE49-F238E27FC236}">
                    <a16:creationId xmlns:a16="http://schemas.microsoft.com/office/drawing/2014/main" id="{B7BA4739-015A-0D43-ADFC-A716CE8832B2}"/>
                  </a:ext>
                </a:extLst>
              </p:cNvPr>
              <p:cNvSpPr txBox="1">
                <a:spLocks/>
              </p:cNvSpPr>
              <p:nvPr/>
            </p:nvSpPr>
            <p:spPr>
              <a:xfrm>
                <a:off x="1826699" y="4103500"/>
                <a:ext cx="6796801" cy="102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a:solidFill>
                      <a:srgbClr val="00B050"/>
                    </a:solidFill>
                  </a:rPr>
                  <a:t>*A value generalization relationship is a partial order </a:t>
                </a:r>
                <a14:m>
                  <m:oMath xmlns:m="http://schemas.openxmlformats.org/officeDocument/2006/math">
                    <m:sSub>
                      <m:sSubPr>
                        <m:ctrlPr>
                          <a:rPr lang="en-US" sz="1400" i="1">
                            <a:solidFill>
                              <a:srgbClr val="00B050"/>
                            </a:solidFill>
                            <a:latin typeface="Cambria Math" panose="02040503050406030204" pitchFamily="18" charset="0"/>
                            <a:ea typeface="Cambria Math" panose="02040503050406030204" pitchFamily="18" charset="0"/>
                          </a:rPr>
                        </m:ctrlPr>
                      </m:sSubPr>
                      <m:e>
                        <m:r>
                          <a:rPr lang="en-US" sz="1400" i="1">
                            <a:solidFill>
                              <a:srgbClr val="00B050"/>
                            </a:solidFill>
                            <a:latin typeface="Cambria Math" panose="02040503050406030204" pitchFamily="18" charset="0"/>
                            <a:ea typeface="Cambria Math" panose="02040503050406030204" pitchFamily="18" charset="0"/>
                          </a:rPr>
                          <m:t>≤</m:t>
                        </m:r>
                      </m:e>
                      <m:sub>
                        <m:r>
                          <m:rPr>
                            <m:sty m:val="p"/>
                          </m:rPr>
                          <a:rPr lang="en-US" sz="1400" i="0">
                            <a:solidFill>
                              <a:srgbClr val="00B050"/>
                            </a:solidFill>
                            <a:latin typeface="Cambria Math" panose="02040503050406030204" pitchFamily="18" charset="0"/>
                            <a:ea typeface="Cambria Math" panose="02040503050406030204" pitchFamily="18" charset="0"/>
                          </a:rPr>
                          <m:t>V</m:t>
                        </m:r>
                      </m:sub>
                    </m:sSub>
                  </m:oMath>
                </a14:m>
                <a:r>
                  <a:rPr lang="en-US" sz="1400" dirty="0">
                    <a:solidFill>
                      <a:srgbClr val="00B050"/>
                    </a:solidFill>
                  </a:rPr>
                  <a:t> which associates with each value </a:t>
                </a:r>
                <a14:m>
                  <m:oMath xmlns:m="http://schemas.openxmlformats.org/officeDocument/2006/math">
                    <m:sSub>
                      <m:sSubPr>
                        <m:ctrlPr>
                          <a:rPr lang="en-US" sz="1400" i="1" smtClean="0">
                            <a:solidFill>
                              <a:srgbClr val="00B050"/>
                            </a:solidFill>
                            <a:latin typeface="Cambria Math" panose="02040503050406030204" pitchFamily="18" charset="0"/>
                          </a:rPr>
                        </m:ctrlPr>
                      </m:sSubPr>
                      <m:e>
                        <m:r>
                          <a:rPr lang="en-US" sz="1400" b="0" i="1" smtClean="0">
                            <a:solidFill>
                              <a:srgbClr val="00B050"/>
                            </a:solidFill>
                            <a:latin typeface="Cambria Math" panose="02040503050406030204" pitchFamily="18" charset="0"/>
                          </a:rPr>
                          <m:t>𝑣</m:t>
                        </m:r>
                      </m:e>
                      <m:sub>
                        <m:r>
                          <a:rPr lang="en-US" sz="1400" b="0" i="1" smtClean="0">
                            <a:solidFill>
                              <a:srgbClr val="00B050"/>
                            </a:solidFill>
                            <a:latin typeface="Cambria Math" panose="02040503050406030204" pitchFamily="18" charset="0"/>
                          </a:rPr>
                          <m:t>𝑖</m:t>
                        </m:r>
                      </m:sub>
                    </m:sSub>
                  </m:oMath>
                </a14:m>
                <a:r>
                  <a:rPr lang="en-US" sz="1400" dirty="0">
                    <a:solidFill>
                      <a:srgbClr val="00B050"/>
                    </a:solidFill>
                  </a:rPr>
                  <a:t> in domain </a:t>
                </a:r>
                <a:r>
                  <a:rPr lang="en-US" sz="1400" i="1" dirty="0">
                    <a:solidFill>
                      <a:srgbClr val="00B050"/>
                    </a:solidFill>
                  </a:rPr>
                  <a:t>D</a:t>
                </a:r>
                <a:r>
                  <a:rPr lang="en-US" sz="1400" i="1" baseline="-25000" dirty="0">
                    <a:solidFill>
                      <a:srgbClr val="00B050"/>
                    </a:solidFill>
                  </a:rPr>
                  <a:t>i</a:t>
                </a:r>
                <a:r>
                  <a:rPr lang="en-US" sz="1400" dirty="0">
                    <a:solidFill>
                      <a:srgbClr val="00B050"/>
                    </a:solidFill>
                  </a:rPr>
                  <a:t> a unique value in domain </a:t>
                </a:r>
                <a:r>
                  <a:rPr lang="en-US" sz="1400" i="1" dirty="0" err="1">
                    <a:solidFill>
                      <a:srgbClr val="00B050"/>
                    </a:solidFill>
                  </a:rPr>
                  <a:t>D</a:t>
                </a:r>
                <a:r>
                  <a:rPr lang="en-US" sz="1400" i="1" baseline="-25000" dirty="0" err="1">
                    <a:solidFill>
                      <a:srgbClr val="00B050"/>
                    </a:solidFill>
                  </a:rPr>
                  <a:t>j</a:t>
                </a:r>
                <a:r>
                  <a:rPr lang="en-US" sz="1400" dirty="0">
                    <a:solidFill>
                      <a:srgbClr val="00B050"/>
                    </a:solidFill>
                  </a:rPr>
                  <a:t>, a direct generalization of </a:t>
                </a:r>
                <a:r>
                  <a:rPr lang="en-US" sz="1400" i="1" dirty="0">
                    <a:solidFill>
                      <a:srgbClr val="00B050"/>
                    </a:solidFill>
                  </a:rPr>
                  <a:t>D</a:t>
                </a:r>
                <a:r>
                  <a:rPr lang="en-US" sz="1400" i="1" baseline="-25000" dirty="0">
                    <a:solidFill>
                      <a:srgbClr val="00B050"/>
                    </a:solidFill>
                  </a:rPr>
                  <a:t>i</a:t>
                </a:r>
                <a:r>
                  <a:rPr lang="en-US" sz="1400" dirty="0">
                    <a:solidFill>
                      <a:srgbClr val="00B050"/>
                    </a:solidFill>
                  </a:rPr>
                  <a:t>. </a:t>
                </a:r>
              </a:p>
              <a:p>
                <a:r>
                  <a:rPr lang="en-US" sz="1400" dirty="0">
                    <a:solidFill>
                      <a:srgbClr val="00B050"/>
                    </a:solidFill>
                  </a:rPr>
                  <a:t>This order implied the existence of a </a:t>
                </a:r>
                <a:r>
                  <a:rPr lang="en-US" sz="1400" b="1" dirty="0">
                    <a:solidFill>
                      <a:srgbClr val="00B050"/>
                    </a:solidFill>
                  </a:rPr>
                  <a:t>value generalization hierarchy </a:t>
                </a:r>
                <a:r>
                  <a:rPr lang="en-US" sz="1400" dirty="0">
                    <a:solidFill>
                      <a:srgbClr val="00B050"/>
                    </a:solidFill>
                  </a:rPr>
                  <a:t>(VGH</a:t>
                </a:r>
                <a:r>
                  <a:rPr lang="en-US" sz="1400" i="1" baseline="-25000" dirty="0">
                    <a:solidFill>
                      <a:srgbClr val="00B050"/>
                    </a:solidFill>
                  </a:rPr>
                  <a:t>D</a:t>
                </a:r>
                <a:r>
                  <a:rPr lang="en-US" sz="1400" dirty="0">
                    <a:solidFill>
                      <a:srgbClr val="00B050"/>
                    </a:solidFill>
                  </a:rPr>
                  <a:t>)</a:t>
                </a:r>
              </a:p>
            </p:txBody>
          </p:sp>
        </mc:Choice>
        <mc:Fallback xmlns="">
          <p:sp>
            <p:nvSpPr>
              <p:cNvPr id="9" name="Title 1">
                <a:extLst>
                  <a:ext uri="{FF2B5EF4-FFF2-40B4-BE49-F238E27FC236}">
                    <a16:creationId xmlns:a16="http://schemas.microsoft.com/office/drawing/2014/main" id="{B7BA4739-015A-0D43-ADFC-A716CE8832B2}"/>
                  </a:ext>
                </a:extLst>
              </p:cNvPr>
              <p:cNvSpPr txBox="1">
                <a:spLocks noRot="1" noChangeAspect="1" noMove="1" noResize="1" noEditPoints="1" noAdjustHandles="1" noChangeArrowheads="1" noChangeShapeType="1" noTextEdit="1"/>
              </p:cNvSpPr>
              <p:nvPr/>
            </p:nvSpPr>
            <p:spPr>
              <a:xfrm>
                <a:off x="1826699" y="4103500"/>
                <a:ext cx="6796801" cy="1027600"/>
              </a:xfrm>
              <a:prstGeom prst="rect">
                <a:avLst/>
              </a:prstGeom>
              <a:blipFill>
                <a:blip r:embed="rId4"/>
                <a:stretch>
                  <a:fillRect l="-37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4086734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4"/>
          <p:cNvSpPr>
            <a:spLocks noGrp="1" noChangeArrowheads="1"/>
          </p:cNvSpPr>
          <p:nvPr>
            <p:ph type="title"/>
          </p:nvPr>
        </p:nvSpPr>
        <p:spPr>
          <a:xfrm>
            <a:off x="102900" y="92225"/>
            <a:ext cx="8520600" cy="572700"/>
          </a:xfrm>
        </p:spPr>
        <p:txBody>
          <a:bodyPr/>
          <a:lstStyle/>
          <a:p>
            <a:r>
              <a:rPr lang="en-US" dirty="0"/>
              <a:t>Generalization in Action</a:t>
            </a:r>
          </a:p>
        </p:txBody>
      </p:sp>
      <p:pic>
        <p:nvPicPr>
          <p:cNvPr id="6" name="Content Placeholder 5">
            <a:extLst>
              <a:ext uri="{FF2B5EF4-FFF2-40B4-BE49-F238E27FC236}">
                <a16:creationId xmlns:a16="http://schemas.microsoft.com/office/drawing/2014/main" id="{35B29837-9D34-FC48-BFD9-3838E9BB48F1}"/>
              </a:ext>
            </a:extLst>
          </p:cNvPr>
          <p:cNvPicPr>
            <a:picLocks noGrp="1" noChangeAspect="1"/>
          </p:cNvPicPr>
          <p:nvPr>
            <p:ph idx="1"/>
          </p:nvPr>
        </p:nvPicPr>
        <p:blipFill>
          <a:blip r:embed="rId3"/>
          <a:stretch>
            <a:fillRect/>
          </a:stretch>
        </p:blipFill>
        <p:spPr>
          <a:xfrm>
            <a:off x="1187468" y="654948"/>
            <a:ext cx="6964858" cy="4396327"/>
          </a:xfrm>
        </p:spPr>
      </p:pic>
    </p:spTree>
    <p:extLst>
      <p:ext uri="{BB962C8B-B14F-4D97-AF65-F5344CB8AC3E}">
        <p14:creationId xmlns:p14="http://schemas.microsoft.com/office/powerpoint/2010/main" val="34659764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00" y="185351"/>
            <a:ext cx="8520600" cy="572700"/>
          </a:xfrm>
        </p:spPr>
        <p:txBody>
          <a:bodyPr/>
          <a:lstStyle/>
          <a:p>
            <a:r>
              <a:rPr lang="en-US" dirty="0"/>
              <a:t>k-minimal Generalization</a:t>
            </a:r>
          </a:p>
        </p:txBody>
      </p:sp>
      <p:sp>
        <p:nvSpPr>
          <p:cNvPr id="3" name="Content Placeholder 2"/>
          <p:cNvSpPr>
            <a:spLocks noGrp="1"/>
          </p:cNvSpPr>
          <p:nvPr>
            <p:ph idx="1"/>
          </p:nvPr>
        </p:nvSpPr>
        <p:spPr>
          <a:xfrm>
            <a:off x="311700" y="914400"/>
            <a:ext cx="8520600" cy="3654475"/>
          </a:xfrm>
        </p:spPr>
        <p:txBody>
          <a:bodyPr>
            <a:normAutofit/>
          </a:bodyPr>
          <a:lstStyle/>
          <a:p>
            <a:pPr marL="114300" indent="0">
              <a:buNone/>
            </a:pPr>
            <a:r>
              <a:rPr lang="en-US" dirty="0"/>
              <a:t>Given # of records ≥ k, there is always a trivial solution! </a:t>
            </a:r>
          </a:p>
          <a:p>
            <a:pPr marL="114300" indent="0">
              <a:buNone/>
            </a:pPr>
            <a:r>
              <a:rPr lang="en-US" dirty="0">
                <a:sym typeface="Wingdings" pitchFamily="2" charset="2"/>
              </a:rPr>
              <a:t>	 </a:t>
            </a:r>
            <a:r>
              <a:rPr lang="en-US" dirty="0"/>
              <a:t>Generalize all attributes to VGH root </a:t>
            </a:r>
          </a:p>
          <a:p>
            <a:pPr marL="0" indent="0">
              <a:buNone/>
            </a:pPr>
            <a:endParaRPr lang="en-US" dirty="0"/>
          </a:p>
          <a:p>
            <a:pPr marL="0" indent="0">
              <a:buNone/>
            </a:pPr>
            <a:r>
              <a:rPr lang="en-US" dirty="0"/>
              <a:t>– Not very useful if there exists another k-</a:t>
            </a:r>
            <a:r>
              <a:rPr lang="en-US" dirty="0" err="1"/>
              <a:t>anonymization</a:t>
            </a:r>
            <a:r>
              <a:rPr lang="en-US" dirty="0"/>
              <a:t> with higher granularity (more specific) values </a:t>
            </a:r>
          </a:p>
          <a:p>
            <a:pPr marL="0" indent="0">
              <a:buNone/>
            </a:pPr>
            <a:endParaRPr lang="en-US" dirty="0"/>
          </a:p>
          <a:p>
            <a:pPr marL="0" indent="0">
              <a:buNone/>
            </a:pPr>
            <a:r>
              <a:rPr lang="en-US" dirty="0"/>
              <a:t>• </a:t>
            </a:r>
            <a:r>
              <a:rPr lang="en-US" b="1" dirty="0"/>
              <a:t>k-minimal generalization </a:t>
            </a:r>
          </a:p>
          <a:p>
            <a:pPr marL="0" indent="0">
              <a:buNone/>
            </a:pPr>
            <a:r>
              <a:rPr lang="en-US" dirty="0"/>
              <a:t> 	+Satisfies k-anonymity </a:t>
            </a:r>
          </a:p>
          <a:p>
            <a:pPr marL="0" indent="0">
              <a:buNone/>
            </a:pPr>
            <a:r>
              <a:rPr lang="en-US" dirty="0"/>
              <a:t>	+None of its specializations satisfies k-anonymity </a:t>
            </a:r>
          </a:p>
          <a:p>
            <a:pPr marL="0" indent="0">
              <a:buNone/>
            </a:pPr>
            <a:r>
              <a:rPr lang="en-US" dirty="0"/>
              <a:t>	– E.g., [0,2] is not minimal, since [0,1] is k-anonymous 	</a:t>
            </a:r>
          </a:p>
          <a:p>
            <a:pPr marL="0" indent="0">
              <a:buNone/>
            </a:pPr>
            <a:r>
              <a:rPr lang="en-US" dirty="0"/>
              <a:t>	– E.g., [1,0] is minimal, since [0,0] is not k-anonymous </a:t>
            </a:r>
          </a:p>
          <a:p>
            <a:endParaRPr lang="en-US" dirty="0"/>
          </a:p>
        </p:txBody>
      </p:sp>
      <p:sp>
        <p:nvSpPr>
          <p:cNvPr id="4" name="Round Same Side Corner Rectangle 3">
            <a:extLst>
              <a:ext uri="{FF2B5EF4-FFF2-40B4-BE49-F238E27FC236}">
                <a16:creationId xmlns:a16="http://schemas.microsoft.com/office/drawing/2014/main" id="{82F07002-0D6B-F246-8F11-4D73166BAD32}"/>
              </a:ext>
            </a:extLst>
          </p:cNvPr>
          <p:cNvSpPr/>
          <p:nvPr/>
        </p:nvSpPr>
        <p:spPr>
          <a:xfrm>
            <a:off x="311700" y="1770118"/>
            <a:ext cx="8412600" cy="784602"/>
          </a:xfrm>
          <a:prstGeom prst="round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What are the potential limitations with this approach?</a:t>
            </a:r>
          </a:p>
        </p:txBody>
      </p:sp>
      <p:sp>
        <p:nvSpPr>
          <p:cNvPr id="5" name="Round Same Side Corner Rectangle 4">
            <a:extLst>
              <a:ext uri="{FF2B5EF4-FFF2-40B4-BE49-F238E27FC236}">
                <a16:creationId xmlns:a16="http://schemas.microsoft.com/office/drawing/2014/main" id="{7984FE4E-3E9D-5F4A-A40A-345C8350CFB2}"/>
              </a:ext>
            </a:extLst>
          </p:cNvPr>
          <p:cNvSpPr/>
          <p:nvPr/>
        </p:nvSpPr>
        <p:spPr>
          <a:xfrm>
            <a:off x="257700" y="2741637"/>
            <a:ext cx="8412599" cy="2014155"/>
          </a:xfrm>
          <a:prstGeom prst="round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22065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7BD98C-B1B7-284A-A54C-BD2CAD1FFE91}"/>
              </a:ext>
            </a:extLst>
          </p:cNvPr>
          <p:cNvSpPr>
            <a:spLocks noGrp="1"/>
          </p:cNvSpPr>
          <p:nvPr>
            <p:ph type="title"/>
          </p:nvPr>
        </p:nvSpPr>
        <p:spPr>
          <a:xfrm>
            <a:off x="208005" y="143367"/>
            <a:ext cx="8520600" cy="572700"/>
          </a:xfrm>
        </p:spPr>
        <p:txBody>
          <a:bodyPr/>
          <a:lstStyle/>
          <a:p>
            <a:r>
              <a:rPr lang="en-US" dirty="0"/>
              <a:t>Taxonomy of generalization algorithms</a:t>
            </a:r>
          </a:p>
        </p:txBody>
      </p:sp>
      <p:sp>
        <p:nvSpPr>
          <p:cNvPr id="6" name="Content Placeholder 5">
            <a:extLst>
              <a:ext uri="{FF2B5EF4-FFF2-40B4-BE49-F238E27FC236}">
                <a16:creationId xmlns:a16="http://schemas.microsoft.com/office/drawing/2014/main" id="{EB2984D6-53B4-B249-8737-4DEF515D5D45}"/>
              </a:ext>
            </a:extLst>
          </p:cNvPr>
          <p:cNvSpPr>
            <a:spLocks noGrp="1"/>
          </p:cNvSpPr>
          <p:nvPr>
            <p:ph idx="1"/>
          </p:nvPr>
        </p:nvSpPr>
        <p:spPr>
          <a:xfrm>
            <a:off x="208005" y="429717"/>
            <a:ext cx="8520600" cy="4317861"/>
          </a:xfrm>
        </p:spPr>
        <p:txBody>
          <a:bodyPr>
            <a:noAutofit/>
          </a:bodyPr>
          <a:lstStyle/>
          <a:p>
            <a:pPr marL="114300" indent="0">
              <a:lnSpc>
                <a:spcPct val="100000"/>
              </a:lnSpc>
              <a:buNone/>
            </a:pPr>
            <a:r>
              <a:rPr lang="en-US" b="1" dirty="0">
                <a:solidFill>
                  <a:schemeClr val="tx1"/>
                </a:solidFill>
              </a:rPr>
              <a:t> </a:t>
            </a:r>
          </a:p>
          <a:p>
            <a:pPr lvl="1">
              <a:lnSpc>
                <a:spcPct val="100000"/>
              </a:lnSpc>
            </a:pPr>
            <a:r>
              <a:rPr lang="en-US" sz="1800" dirty="0">
                <a:solidFill>
                  <a:schemeClr val="tx1"/>
                </a:solidFill>
              </a:rPr>
              <a:t>Top-down specialization vs. bottom-up generalization</a:t>
            </a:r>
            <a:endParaRPr lang="en-US" sz="1800" b="1" dirty="0">
              <a:solidFill>
                <a:schemeClr val="tx1"/>
              </a:solidFill>
            </a:endParaRPr>
          </a:p>
          <a:p>
            <a:pPr lvl="1">
              <a:lnSpc>
                <a:spcPct val="100000"/>
              </a:lnSpc>
            </a:pPr>
            <a:r>
              <a:rPr lang="en-US" sz="1800" dirty="0">
                <a:solidFill>
                  <a:schemeClr val="tx1"/>
                </a:solidFill>
              </a:rPr>
              <a:t>Global (single dimensional) vs. local (multi-dimensional)</a:t>
            </a:r>
          </a:p>
          <a:p>
            <a:pPr lvl="2">
              <a:lnSpc>
                <a:spcPct val="100000"/>
              </a:lnSpc>
            </a:pPr>
            <a:r>
              <a:rPr lang="en-US" sz="1800" dirty="0">
                <a:solidFill>
                  <a:schemeClr val="tx1"/>
                </a:solidFill>
              </a:rPr>
              <a:t>Global: E.g., partition an attribute into intervals; replace attribute by more general ones from some hierarchy</a:t>
            </a:r>
          </a:p>
          <a:p>
            <a:pPr lvl="2">
              <a:lnSpc>
                <a:spcPct val="100000"/>
              </a:lnSpc>
            </a:pPr>
            <a:r>
              <a:rPr lang="en-US" sz="1800" dirty="0">
                <a:solidFill>
                  <a:schemeClr val="tx1"/>
                </a:solidFill>
              </a:rPr>
              <a:t>Local: delete individual attribute values; e.g., &lt;50,Male,California&gt;</a:t>
            </a:r>
          </a:p>
          <a:p>
            <a:pPr lvl="1">
              <a:lnSpc>
                <a:spcPct val="100000"/>
              </a:lnSpc>
            </a:pPr>
            <a:r>
              <a:rPr lang="en-US" sz="1800" dirty="0">
                <a:solidFill>
                  <a:schemeClr val="tx1"/>
                </a:solidFill>
              </a:rPr>
              <a:t>Complete (optimal) vs. greedy (approximate)</a:t>
            </a:r>
          </a:p>
          <a:p>
            <a:pPr lvl="1">
              <a:lnSpc>
                <a:spcPct val="100000"/>
              </a:lnSpc>
            </a:pPr>
            <a:r>
              <a:rPr lang="en-US" sz="1800" dirty="0">
                <a:solidFill>
                  <a:schemeClr val="tx1"/>
                </a:solidFill>
              </a:rPr>
              <a:t>Hierarchy-based (user-defined) vs partitioned based (automatic)</a:t>
            </a:r>
          </a:p>
        </p:txBody>
      </p:sp>
      <p:sp>
        <p:nvSpPr>
          <p:cNvPr id="2" name="Rectangle 1">
            <a:extLst>
              <a:ext uri="{FF2B5EF4-FFF2-40B4-BE49-F238E27FC236}">
                <a16:creationId xmlns:a16="http://schemas.microsoft.com/office/drawing/2014/main" id="{D9DAEF86-4433-1644-B771-041E8066DA3B}"/>
              </a:ext>
            </a:extLst>
          </p:cNvPr>
          <p:cNvSpPr/>
          <p:nvPr/>
        </p:nvSpPr>
        <p:spPr>
          <a:xfrm>
            <a:off x="333786" y="4593689"/>
            <a:ext cx="8394819" cy="307777"/>
          </a:xfrm>
          <a:prstGeom prst="rect">
            <a:avLst/>
          </a:prstGeom>
        </p:spPr>
        <p:txBody>
          <a:bodyPr wrap="square">
            <a:spAutoFit/>
          </a:bodyPr>
          <a:lstStyle/>
          <a:p>
            <a:pPr marL="0" indent="0">
              <a:buNone/>
            </a:pPr>
            <a:r>
              <a:rPr lang="en-US" dirty="0"/>
              <a:t>Le </a:t>
            </a:r>
            <a:r>
              <a:rPr lang="en-US" dirty="0" err="1"/>
              <a:t>Ferve</a:t>
            </a:r>
            <a:r>
              <a:rPr lang="en-US" dirty="0"/>
              <a:t>, DeWitt, Ramakrishnan. Incognito: Efficient Full-Domain K-Anonymity. In SIGMOD ‘05.</a:t>
            </a:r>
          </a:p>
        </p:txBody>
      </p:sp>
      <p:cxnSp>
        <p:nvCxnSpPr>
          <p:cNvPr id="4" name="Straight Connector 3">
            <a:extLst>
              <a:ext uri="{FF2B5EF4-FFF2-40B4-BE49-F238E27FC236}">
                <a16:creationId xmlns:a16="http://schemas.microsoft.com/office/drawing/2014/main" id="{6D3AEA07-2FF0-1049-A535-58BCED50F7B0}"/>
              </a:ext>
            </a:extLst>
          </p:cNvPr>
          <p:cNvCxnSpPr/>
          <p:nvPr/>
        </p:nvCxnSpPr>
        <p:spPr>
          <a:xfrm flipH="1">
            <a:off x="7567127" y="2621902"/>
            <a:ext cx="242595" cy="4292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868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37" y="124514"/>
            <a:ext cx="8520600" cy="572700"/>
          </a:xfrm>
        </p:spPr>
        <p:txBody>
          <a:bodyPr/>
          <a:lstStyle/>
          <a:p>
            <a:r>
              <a:rPr lang="en-US" dirty="0" err="1"/>
              <a:t>DataFly</a:t>
            </a:r>
            <a:r>
              <a:rPr lang="en-US" dirty="0"/>
              <a:t> Algorithm</a:t>
            </a:r>
          </a:p>
        </p:txBody>
      </p:sp>
      <p:sp>
        <p:nvSpPr>
          <p:cNvPr id="3" name="Content Placeholder 2"/>
          <p:cNvSpPr>
            <a:spLocks noGrp="1"/>
          </p:cNvSpPr>
          <p:nvPr>
            <p:ph sz="half" idx="1"/>
          </p:nvPr>
        </p:nvSpPr>
        <p:spPr>
          <a:xfrm>
            <a:off x="-112314" y="1065803"/>
            <a:ext cx="8836436" cy="1555656"/>
          </a:xfrm>
        </p:spPr>
        <p:txBody>
          <a:bodyPr>
            <a:normAutofit fontScale="92500" lnSpcReduction="10000"/>
          </a:bodyPr>
          <a:lstStyle/>
          <a:p>
            <a:pPr marL="685800" lvl="1" indent="-385763">
              <a:buFont typeface="Wingdings" pitchFamily="2" charset="2"/>
              <a:buChar char="Ø"/>
            </a:pPr>
            <a:r>
              <a:rPr lang="en-US" sz="1600" dirty="0">
                <a:solidFill>
                  <a:schemeClr val="tx1"/>
                </a:solidFill>
              </a:rPr>
              <a:t>Create equivalences over the Cartesian product of QI attributes</a:t>
            </a:r>
          </a:p>
          <a:p>
            <a:pPr marL="685800" lvl="1" indent="-385763">
              <a:buFont typeface="Wingdings" pitchFamily="2" charset="2"/>
              <a:buChar char="Ø"/>
            </a:pPr>
            <a:r>
              <a:rPr lang="en-US" sz="1600" dirty="0">
                <a:solidFill>
                  <a:schemeClr val="tx1"/>
                </a:solidFill>
              </a:rPr>
              <a:t>Heuristically select an attribute to generalize </a:t>
            </a:r>
          </a:p>
          <a:p>
            <a:pPr marL="685800" lvl="1" indent="-385763">
              <a:buFont typeface="Wingdings" pitchFamily="2" charset="2"/>
              <a:buChar char="Ø"/>
            </a:pPr>
            <a:r>
              <a:rPr lang="en-US" sz="1600" dirty="0">
                <a:solidFill>
                  <a:schemeClr val="tx1"/>
                </a:solidFill>
              </a:rPr>
              <a:t>Continue until &lt; k records remain (suppression) </a:t>
            </a:r>
          </a:p>
        </p:txBody>
      </p:sp>
      <p:sp>
        <p:nvSpPr>
          <p:cNvPr id="7" name="Rectangle 6">
            <a:extLst>
              <a:ext uri="{FF2B5EF4-FFF2-40B4-BE49-F238E27FC236}">
                <a16:creationId xmlns:a16="http://schemas.microsoft.com/office/drawing/2014/main" id="{7F562F31-278A-C94C-B293-D00287A882BF}"/>
              </a:ext>
            </a:extLst>
          </p:cNvPr>
          <p:cNvSpPr/>
          <p:nvPr/>
        </p:nvSpPr>
        <p:spPr>
          <a:xfrm>
            <a:off x="130282" y="613801"/>
            <a:ext cx="2843105" cy="307777"/>
          </a:xfrm>
          <a:prstGeom prst="rect">
            <a:avLst/>
          </a:prstGeom>
        </p:spPr>
        <p:txBody>
          <a:bodyPr wrap="square">
            <a:spAutoFit/>
          </a:bodyPr>
          <a:lstStyle/>
          <a:p>
            <a:pPr marL="0" indent="0">
              <a:buNone/>
            </a:pPr>
            <a:r>
              <a:rPr lang="en-US" dirty="0"/>
              <a:t>Sweeney, 1997</a:t>
            </a:r>
          </a:p>
        </p:txBody>
      </p:sp>
      <p:sp>
        <p:nvSpPr>
          <p:cNvPr id="8" name="Rectangle 7">
            <a:extLst>
              <a:ext uri="{FF2B5EF4-FFF2-40B4-BE49-F238E27FC236}">
                <a16:creationId xmlns:a16="http://schemas.microsoft.com/office/drawing/2014/main" id="{4674D7A9-A3E3-8249-A8E4-47E76D0BD2F4}"/>
              </a:ext>
            </a:extLst>
          </p:cNvPr>
          <p:cNvSpPr/>
          <p:nvPr/>
        </p:nvSpPr>
        <p:spPr>
          <a:xfrm>
            <a:off x="4182879" y="321412"/>
            <a:ext cx="4654616" cy="584775"/>
          </a:xfrm>
          <a:prstGeom prst="rect">
            <a:avLst/>
          </a:prstGeom>
        </p:spPr>
        <p:txBody>
          <a:bodyPr wrap="square">
            <a:spAutoFit/>
          </a:bodyPr>
          <a:lstStyle/>
          <a:p>
            <a:pPr marL="285750" indent="-285750">
              <a:buFont typeface="Arial" panose="020B0604020202020204" pitchFamily="34" charset="0"/>
              <a:buChar char="•"/>
            </a:pPr>
            <a:r>
              <a:rPr lang="en-US" sz="1600" dirty="0"/>
              <a:t>Greedy</a:t>
            </a:r>
          </a:p>
          <a:p>
            <a:pPr marL="285750" indent="-285750">
              <a:buFont typeface="Arial" panose="020B0604020202020204" pitchFamily="34" charset="0"/>
              <a:buChar char="•"/>
            </a:pPr>
            <a:r>
              <a:rPr lang="en-US" sz="1600" dirty="0"/>
              <a:t>Global generalization with tuple suppression</a:t>
            </a:r>
          </a:p>
        </p:txBody>
      </p:sp>
      <p:pic>
        <p:nvPicPr>
          <p:cNvPr id="12" name="Picture 11">
            <a:extLst>
              <a:ext uri="{FF2B5EF4-FFF2-40B4-BE49-F238E27FC236}">
                <a16:creationId xmlns:a16="http://schemas.microsoft.com/office/drawing/2014/main" id="{E8AAC4E5-0D4E-E948-B12B-D72E206F5F1C}"/>
              </a:ext>
            </a:extLst>
          </p:cNvPr>
          <p:cNvPicPr>
            <a:picLocks noChangeAspect="1"/>
          </p:cNvPicPr>
          <p:nvPr/>
        </p:nvPicPr>
        <p:blipFill>
          <a:blip r:embed="rId2"/>
          <a:stretch>
            <a:fillRect/>
          </a:stretch>
        </p:blipFill>
        <p:spPr>
          <a:xfrm>
            <a:off x="2267337" y="1619267"/>
            <a:ext cx="6746033" cy="3418804"/>
          </a:xfrm>
          <a:prstGeom prst="rect">
            <a:avLst/>
          </a:prstGeom>
        </p:spPr>
      </p:pic>
    </p:spTree>
    <p:extLst>
      <p:ext uri="{BB962C8B-B14F-4D97-AF65-F5344CB8AC3E}">
        <p14:creationId xmlns:p14="http://schemas.microsoft.com/office/powerpoint/2010/main" val="271030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6E86-F1ED-704C-8C4D-E35C554E4F41}"/>
              </a:ext>
            </a:extLst>
          </p:cNvPr>
          <p:cNvSpPr>
            <a:spLocks noGrp="1"/>
          </p:cNvSpPr>
          <p:nvPr>
            <p:ph type="title"/>
          </p:nvPr>
        </p:nvSpPr>
        <p:spPr>
          <a:xfrm>
            <a:off x="134419" y="87392"/>
            <a:ext cx="8520600" cy="572700"/>
          </a:xfrm>
        </p:spPr>
        <p:txBody>
          <a:bodyPr/>
          <a:lstStyle/>
          <a:p>
            <a:r>
              <a:rPr lang="en-US" dirty="0" err="1"/>
              <a:t>Datafly</a:t>
            </a:r>
            <a:r>
              <a:rPr lang="en-US" dirty="0"/>
              <a:t> in Action</a:t>
            </a:r>
          </a:p>
        </p:txBody>
      </p:sp>
      <p:pic>
        <p:nvPicPr>
          <p:cNvPr id="6" name="Content Placeholder 5">
            <a:extLst>
              <a:ext uri="{FF2B5EF4-FFF2-40B4-BE49-F238E27FC236}">
                <a16:creationId xmlns:a16="http://schemas.microsoft.com/office/drawing/2014/main" id="{10A42C2F-959C-8441-A149-85597FCDFA2B}"/>
              </a:ext>
            </a:extLst>
          </p:cNvPr>
          <p:cNvPicPr>
            <a:picLocks noGrp="1" noChangeAspect="1"/>
          </p:cNvPicPr>
          <p:nvPr>
            <p:ph sz="half" idx="1"/>
          </p:nvPr>
        </p:nvPicPr>
        <p:blipFill>
          <a:blip r:embed="rId3"/>
          <a:stretch>
            <a:fillRect/>
          </a:stretch>
        </p:blipFill>
        <p:spPr>
          <a:xfrm>
            <a:off x="498020" y="783770"/>
            <a:ext cx="4710026" cy="3709069"/>
          </a:xfrm>
        </p:spPr>
      </p:pic>
      <p:sp>
        <p:nvSpPr>
          <p:cNvPr id="4" name="Content Placeholder 3">
            <a:extLst>
              <a:ext uri="{FF2B5EF4-FFF2-40B4-BE49-F238E27FC236}">
                <a16:creationId xmlns:a16="http://schemas.microsoft.com/office/drawing/2014/main" id="{12218A26-D4F7-BA43-8885-8F383CC7C94A}"/>
              </a:ext>
            </a:extLst>
          </p:cNvPr>
          <p:cNvSpPr>
            <a:spLocks noGrp="1"/>
          </p:cNvSpPr>
          <p:nvPr>
            <p:ph sz="half" idx="2"/>
          </p:nvPr>
        </p:nvSpPr>
        <p:spPr>
          <a:xfrm>
            <a:off x="4646644" y="3411523"/>
            <a:ext cx="4317450" cy="1327355"/>
          </a:xfrm>
        </p:spPr>
        <p:txBody>
          <a:bodyPr>
            <a:normAutofit fontScale="92500" lnSpcReduction="10000"/>
          </a:bodyPr>
          <a:lstStyle/>
          <a:p>
            <a:pPr marL="114300" indent="0">
              <a:buNone/>
            </a:pPr>
            <a:r>
              <a:rPr lang="en-US" sz="2000" b="1" dirty="0">
                <a:solidFill>
                  <a:schemeClr val="tx1"/>
                </a:solidFill>
              </a:rPr>
              <a:t>K-anonymity is guaranteed </a:t>
            </a:r>
          </a:p>
          <a:p>
            <a:pPr lvl="1"/>
            <a:r>
              <a:rPr lang="en-US" sz="2000" dirty="0">
                <a:solidFill>
                  <a:schemeClr val="tx1"/>
                </a:solidFill>
              </a:rPr>
              <a:t>Lots of distortion due to global changes to the data.</a:t>
            </a:r>
          </a:p>
        </p:txBody>
      </p:sp>
      <p:sp>
        <p:nvSpPr>
          <p:cNvPr id="7" name="TextBox 6">
            <a:extLst>
              <a:ext uri="{FF2B5EF4-FFF2-40B4-BE49-F238E27FC236}">
                <a16:creationId xmlns:a16="http://schemas.microsoft.com/office/drawing/2014/main" id="{68CB41A0-1AD4-C940-BDE9-7C539001169C}"/>
              </a:ext>
            </a:extLst>
          </p:cNvPr>
          <p:cNvSpPr txBox="1"/>
          <p:nvPr/>
        </p:nvSpPr>
        <p:spPr>
          <a:xfrm>
            <a:off x="235802" y="4323380"/>
            <a:ext cx="2148345" cy="415498"/>
          </a:xfrm>
          <a:prstGeom prst="rect">
            <a:avLst/>
          </a:prstGeom>
          <a:noFill/>
        </p:spPr>
        <p:txBody>
          <a:bodyPr wrap="none" rtlCol="0">
            <a:spAutoFit/>
          </a:bodyPr>
          <a:lstStyle/>
          <a:p>
            <a:r>
              <a:rPr lang="en-US" sz="1050" b="1" dirty="0"/>
              <a:t>K=2</a:t>
            </a:r>
          </a:p>
          <a:p>
            <a:r>
              <a:rPr lang="en-US" sz="1050" b="1" dirty="0"/>
              <a:t>QI: race, gender, Birthdate, Zip</a:t>
            </a:r>
          </a:p>
        </p:txBody>
      </p:sp>
    </p:spTree>
    <p:extLst>
      <p:ext uri="{BB962C8B-B14F-4D97-AF65-F5344CB8AC3E}">
        <p14:creationId xmlns:p14="http://schemas.microsoft.com/office/powerpoint/2010/main" val="205963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7BD98C-B1B7-284A-A54C-BD2CAD1FFE91}"/>
              </a:ext>
            </a:extLst>
          </p:cNvPr>
          <p:cNvSpPr>
            <a:spLocks noGrp="1"/>
          </p:cNvSpPr>
          <p:nvPr>
            <p:ph type="title"/>
          </p:nvPr>
        </p:nvSpPr>
        <p:spPr>
          <a:xfrm>
            <a:off x="208005" y="143367"/>
            <a:ext cx="8520600" cy="572700"/>
          </a:xfrm>
        </p:spPr>
        <p:txBody>
          <a:bodyPr/>
          <a:lstStyle/>
          <a:p>
            <a:r>
              <a:rPr lang="en-US" dirty="0"/>
              <a:t>A list of possible algorithms</a:t>
            </a:r>
          </a:p>
        </p:txBody>
      </p:sp>
      <p:sp>
        <p:nvSpPr>
          <p:cNvPr id="6" name="Content Placeholder 5">
            <a:extLst>
              <a:ext uri="{FF2B5EF4-FFF2-40B4-BE49-F238E27FC236}">
                <a16:creationId xmlns:a16="http://schemas.microsoft.com/office/drawing/2014/main" id="{EB2984D6-53B4-B249-8737-4DEF515D5D45}"/>
              </a:ext>
            </a:extLst>
          </p:cNvPr>
          <p:cNvSpPr>
            <a:spLocks noGrp="1"/>
          </p:cNvSpPr>
          <p:nvPr>
            <p:ph idx="1"/>
          </p:nvPr>
        </p:nvSpPr>
        <p:spPr>
          <a:xfrm>
            <a:off x="208005" y="429717"/>
            <a:ext cx="8520600" cy="4317861"/>
          </a:xfrm>
        </p:spPr>
        <p:txBody>
          <a:bodyPr>
            <a:noAutofit/>
          </a:bodyPr>
          <a:lstStyle/>
          <a:p>
            <a:pPr marL="114300" indent="0">
              <a:lnSpc>
                <a:spcPct val="100000"/>
              </a:lnSpc>
              <a:buNone/>
            </a:pPr>
            <a:r>
              <a:rPr lang="en-US" sz="1500" b="1" dirty="0">
                <a:solidFill>
                  <a:schemeClr val="tx1"/>
                </a:solidFill>
              </a:rPr>
              <a:t> </a:t>
            </a:r>
          </a:p>
          <a:p>
            <a:pPr lvl="1">
              <a:lnSpc>
                <a:spcPct val="100000"/>
              </a:lnSpc>
            </a:pPr>
            <a:r>
              <a:rPr lang="en-US" sz="1500" dirty="0">
                <a:solidFill>
                  <a:schemeClr val="tx1"/>
                </a:solidFill>
              </a:rPr>
              <a:t>µ-Argus, </a:t>
            </a:r>
            <a:r>
              <a:rPr lang="en-US" sz="1500" dirty="0" err="1">
                <a:solidFill>
                  <a:schemeClr val="tx1"/>
                </a:solidFill>
              </a:rPr>
              <a:t>Hundpool</a:t>
            </a:r>
            <a:r>
              <a:rPr lang="en-US" sz="1500" dirty="0">
                <a:solidFill>
                  <a:schemeClr val="tx1"/>
                </a:solidFill>
              </a:rPr>
              <a:t>, 1996 - Global, bottom-up, greedy </a:t>
            </a:r>
          </a:p>
          <a:p>
            <a:pPr lvl="1">
              <a:lnSpc>
                <a:spcPct val="100000"/>
              </a:lnSpc>
            </a:pPr>
            <a:r>
              <a:rPr lang="en-US" sz="1500" dirty="0" err="1">
                <a:solidFill>
                  <a:srgbClr val="C00000"/>
                </a:solidFill>
              </a:rPr>
              <a:t>Datafly</a:t>
            </a:r>
            <a:r>
              <a:rPr lang="en-US" sz="1500" dirty="0">
                <a:solidFill>
                  <a:schemeClr val="tx1"/>
                </a:solidFill>
              </a:rPr>
              <a:t>, Sweeney, 1997 - Global, bottom-up, greedy </a:t>
            </a:r>
            <a:r>
              <a:rPr lang="en-US" sz="1500" b="1" dirty="0">
                <a:solidFill>
                  <a:schemeClr val="tx1"/>
                </a:solidFill>
              </a:rPr>
              <a:t> </a:t>
            </a:r>
          </a:p>
          <a:p>
            <a:pPr lvl="1">
              <a:lnSpc>
                <a:spcPct val="100000"/>
              </a:lnSpc>
            </a:pPr>
            <a:r>
              <a:rPr lang="en-US" sz="1500" dirty="0" err="1">
                <a:solidFill>
                  <a:schemeClr val="tx1"/>
                </a:solidFill>
              </a:rPr>
              <a:t>AllMin</a:t>
            </a:r>
            <a:r>
              <a:rPr lang="en-US" sz="1500" dirty="0">
                <a:solidFill>
                  <a:schemeClr val="tx1"/>
                </a:solidFill>
              </a:rPr>
              <a:t>, </a:t>
            </a:r>
            <a:r>
              <a:rPr lang="en-US" sz="1500" dirty="0" err="1">
                <a:solidFill>
                  <a:schemeClr val="tx1"/>
                </a:solidFill>
              </a:rPr>
              <a:t>Samarati</a:t>
            </a:r>
            <a:r>
              <a:rPr lang="en-US" sz="1500" dirty="0">
                <a:solidFill>
                  <a:schemeClr val="tx1"/>
                </a:solidFill>
              </a:rPr>
              <a:t>, 2001 - Global, bottom-up, complete, impractical </a:t>
            </a:r>
          </a:p>
          <a:p>
            <a:pPr lvl="1">
              <a:lnSpc>
                <a:spcPct val="100000"/>
              </a:lnSpc>
            </a:pPr>
            <a:r>
              <a:rPr lang="en-US" sz="1500" dirty="0" err="1">
                <a:solidFill>
                  <a:srgbClr val="C00000"/>
                </a:solidFill>
              </a:rPr>
              <a:t>MinGen</a:t>
            </a:r>
            <a:r>
              <a:rPr lang="en-US" sz="1500" dirty="0">
                <a:solidFill>
                  <a:schemeClr val="tx1"/>
                </a:solidFill>
              </a:rPr>
              <a:t>, Sweeney, 2002 - Global, bottom-up, complete, impractical </a:t>
            </a:r>
          </a:p>
          <a:p>
            <a:pPr lvl="1">
              <a:lnSpc>
                <a:spcPct val="100000"/>
              </a:lnSpc>
            </a:pPr>
            <a:r>
              <a:rPr lang="en-US" sz="1500" dirty="0">
                <a:solidFill>
                  <a:schemeClr val="tx1"/>
                </a:solidFill>
              </a:rPr>
              <a:t>Wang, 2004 – Global, bottom-up, greedy </a:t>
            </a:r>
          </a:p>
          <a:p>
            <a:pPr lvl="1">
              <a:lnSpc>
                <a:spcPct val="100000"/>
              </a:lnSpc>
            </a:pPr>
            <a:r>
              <a:rPr lang="en-US" sz="1500" dirty="0">
                <a:solidFill>
                  <a:schemeClr val="tx1"/>
                </a:solidFill>
              </a:rPr>
              <a:t>TDS (Top-Down Specialization) Fung, 2005 - Global, top-down, greedy </a:t>
            </a:r>
          </a:p>
          <a:p>
            <a:pPr lvl="1">
              <a:lnSpc>
                <a:spcPct val="100000"/>
              </a:lnSpc>
            </a:pPr>
            <a:r>
              <a:rPr lang="en-US" sz="1500" dirty="0">
                <a:solidFill>
                  <a:schemeClr val="tx1"/>
                </a:solidFill>
              </a:rPr>
              <a:t>K-OPTIMIZE, </a:t>
            </a:r>
            <a:r>
              <a:rPr lang="en-US" sz="1500" dirty="0" err="1">
                <a:solidFill>
                  <a:schemeClr val="tx1"/>
                </a:solidFill>
              </a:rPr>
              <a:t>Bayardo</a:t>
            </a:r>
            <a:r>
              <a:rPr lang="en-US" sz="1500" dirty="0">
                <a:solidFill>
                  <a:schemeClr val="tx1"/>
                </a:solidFill>
              </a:rPr>
              <a:t>, 2005 – Global, top-down, partition-based, complete</a:t>
            </a:r>
          </a:p>
          <a:p>
            <a:pPr lvl="1">
              <a:lnSpc>
                <a:spcPct val="100000"/>
              </a:lnSpc>
            </a:pPr>
            <a:r>
              <a:rPr lang="en-US" sz="1500" dirty="0">
                <a:solidFill>
                  <a:schemeClr val="tx1"/>
                </a:solidFill>
              </a:rPr>
              <a:t>Incognito, LeFevre, 2005 – Global, bottom-up, hierarchy-based, complete </a:t>
            </a:r>
          </a:p>
          <a:p>
            <a:pPr lvl="1">
              <a:lnSpc>
                <a:spcPct val="100000"/>
              </a:lnSpc>
            </a:pPr>
            <a:r>
              <a:rPr lang="en-US" sz="1500" dirty="0">
                <a:solidFill>
                  <a:schemeClr val="tx1"/>
                </a:solidFill>
              </a:rPr>
              <a:t>Mondrian, LeFevre, 2006 – Local, top-down, partition-based, greedy</a:t>
            </a:r>
          </a:p>
        </p:txBody>
      </p:sp>
    </p:spTree>
    <p:extLst>
      <p:ext uri="{BB962C8B-B14F-4D97-AF65-F5344CB8AC3E}">
        <p14:creationId xmlns:p14="http://schemas.microsoft.com/office/powerpoint/2010/main" val="237291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1EA4-4891-4049-99C0-0B877D671468}"/>
              </a:ext>
            </a:extLst>
          </p:cNvPr>
          <p:cNvSpPr>
            <a:spLocks noGrp="1"/>
          </p:cNvSpPr>
          <p:nvPr>
            <p:ph type="title"/>
          </p:nvPr>
        </p:nvSpPr>
        <p:spPr>
          <a:xfrm>
            <a:off x="87765" y="146445"/>
            <a:ext cx="8520600" cy="572700"/>
          </a:xfrm>
        </p:spPr>
        <p:txBody>
          <a:bodyPr/>
          <a:lstStyle/>
          <a:p>
            <a:r>
              <a:rPr lang="en-US" dirty="0" err="1"/>
              <a:t>MinGen</a:t>
            </a:r>
            <a:r>
              <a:rPr lang="en-US" dirty="0"/>
              <a:t> Algorithm </a:t>
            </a:r>
          </a:p>
        </p:txBody>
      </p:sp>
      <p:sp>
        <p:nvSpPr>
          <p:cNvPr id="3" name="Content Placeholder 2">
            <a:extLst>
              <a:ext uri="{FF2B5EF4-FFF2-40B4-BE49-F238E27FC236}">
                <a16:creationId xmlns:a16="http://schemas.microsoft.com/office/drawing/2014/main" id="{8B7F2747-2600-9D47-B421-4B139834FBDC}"/>
              </a:ext>
            </a:extLst>
          </p:cNvPr>
          <p:cNvSpPr>
            <a:spLocks noGrp="1"/>
          </p:cNvSpPr>
          <p:nvPr>
            <p:ph sz="half" idx="1"/>
          </p:nvPr>
        </p:nvSpPr>
        <p:spPr>
          <a:xfrm>
            <a:off x="628649" y="1369219"/>
            <a:ext cx="7593497" cy="3263504"/>
          </a:xfrm>
        </p:spPr>
        <p:txBody>
          <a:bodyPr/>
          <a:lstStyle/>
          <a:p>
            <a:pPr marL="285750" indent="-285750">
              <a:buFont typeface="Wingdings" pitchFamily="2" charset="2"/>
              <a:buChar char="Ø"/>
            </a:pPr>
            <a:r>
              <a:rPr lang="en-US" dirty="0"/>
              <a:t>Generate all generalizations of the private table</a:t>
            </a:r>
          </a:p>
          <a:p>
            <a:pPr marL="285750" indent="-285750">
              <a:buFont typeface="Wingdings" pitchFamily="2" charset="2"/>
              <a:buChar char="Ø"/>
            </a:pPr>
            <a:r>
              <a:rPr lang="en-US" u="sng" dirty="0">
                <a:solidFill>
                  <a:srgbClr val="FF0000"/>
                </a:solidFill>
              </a:rPr>
              <a:t>Discard</a:t>
            </a:r>
            <a:r>
              <a:rPr lang="en-US" dirty="0">
                <a:solidFill>
                  <a:srgbClr val="FF0000"/>
                </a:solidFill>
              </a:rPr>
              <a:t> </a:t>
            </a:r>
            <a:r>
              <a:rPr lang="en-US" dirty="0"/>
              <a:t>those that violate k-anonymity </a:t>
            </a:r>
          </a:p>
          <a:p>
            <a:pPr marL="285750" indent="-285750">
              <a:buFont typeface="Wingdings" pitchFamily="2" charset="2"/>
              <a:buChar char="Ø"/>
            </a:pPr>
            <a:r>
              <a:rPr lang="en-US" dirty="0"/>
              <a:t>Find all generalizations with the highest precision 	</a:t>
            </a:r>
          </a:p>
          <a:p>
            <a:pPr marL="285750" indent="-285750">
              <a:buFont typeface="Wingdings" pitchFamily="2" charset="2"/>
              <a:buChar char="Ø"/>
            </a:pPr>
            <a:r>
              <a:rPr lang="en-US" dirty="0"/>
              <a:t>Return one based on some preference criteria</a:t>
            </a:r>
          </a:p>
          <a:p>
            <a:pPr marL="0" indent="0">
              <a:buNone/>
            </a:pPr>
            <a:r>
              <a:rPr lang="en-US" dirty="0"/>
              <a:t> </a:t>
            </a:r>
          </a:p>
          <a:p>
            <a:pPr marL="0" indent="0">
              <a:buNone/>
            </a:pPr>
            <a:r>
              <a:rPr lang="en-US" dirty="0">
                <a:solidFill>
                  <a:srgbClr val="C00000"/>
                </a:solidFill>
              </a:rPr>
              <a:t>Unrealistic!</a:t>
            </a:r>
            <a:r>
              <a:rPr lang="en-US" dirty="0"/>
              <a:t> </a:t>
            </a:r>
          </a:p>
          <a:p>
            <a:pPr marL="0" indent="0">
              <a:buNone/>
            </a:pPr>
            <a:r>
              <a:rPr lang="en-US" dirty="0"/>
              <a:t>Even with attribute-level generalization and suppression, there are too many candidates</a:t>
            </a:r>
          </a:p>
        </p:txBody>
      </p:sp>
    </p:spTree>
    <p:extLst>
      <p:ext uri="{BB962C8B-B14F-4D97-AF65-F5344CB8AC3E}">
        <p14:creationId xmlns:p14="http://schemas.microsoft.com/office/powerpoint/2010/main" val="771718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1EA4-4891-4049-99C0-0B877D671468}"/>
              </a:ext>
            </a:extLst>
          </p:cNvPr>
          <p:cNvSpPr>
            <a:spLocks noGrp="1"/>
          </p:cNvSpPr>
          <p:nvPr>
            <p:ph type="title"/>
          </p:nvPr>
        </p:nvSpPr>
        <p:spPr>
          <a:xfrm>
            <a:off x="87765" y="146445"/>
            <a:ext cx="8520600" cy="572700"/>
          </a:xfrm>
        </p:spPr>
        <p:txBody>
          <a:bodyPr/>
          <a:lstStyle/>
          <a:p>
            <a:r>
              <a:rPr lang="en-US" dirty="0"/>
              <a:t>Modeling anonymizations</a:t>
            </a:r>
          </a:p>
        </p:txBody>
      </p:sp>
      <p:sp>
        <p:nvSpPr>
          <p:cNvPr id="8" name="Content Placeholder 2">
            <a:extLst>
              <a:ext uri="{FF2B5EF4-FFF2-40B4-BE49-F238E27FC236}">
                <a16:creationId xmlns:a16="http://schemas.microsoft.com/office/drawing/2014/main" id="{F2B4B66C-271D-4344-BD83-356A531D34D9}"/>
              </a:ext>
            </a:extLst>
          </p:cNvPr>
          <p:cNvSpPr>
            <a:spLocks noGrp="1"/>
          </p:cNvSpPr>
          <p:nvPr>
            <p:ph sz="half" idx="1"/>
          </p:nvPr>
        </p:nvSpPr>
        <p:spPr>
          <a:xfrm>
            <a:off x="87765" y="1787304"/>
            <a:ext cx="7593497" cy="2027124"/>
          </a:xfrm>
        </p:spPr>
        <p:txBody>
          <a:bodyPr/>
          <a:lstStyle/>
          <a:p>
            <a:pPr marL="285750" indent="-285750">
              <a:buFont typeface="Wingdings" pitchFamily="2" charset="2"/>
              <a:buChar char="q"/>
            </a:pPr>
            <a:r>
              <a:rPr lang="en-US" sz="1400" dirty="0">
                <a:solidFill>
                  <a:schemeClr val="tx1"/>
                </a:solidFill>
              </a:rPr>
              <a:t>Assume a total order over the set of all attribute domains</a:t>
            </a:r>
          </a:p>
          <a:p>
            <a:pPr marL="285750" indent="-285750">
              <a:buFont typeface="Wingdings" pitchFamily="2" charset="2"/>
              <a:buChar char="q"/>
            </a:pPr>
            <a:r>
              <a:rPr lang="en-US" sz="1400" dirty="0">
                <a:solidFill>
                  <a:schemeClr val="tx1"/>
                </a:solidFill>
              </a:rPr>
              <a:t>Set representation for anonymization</a:t>
            </a:r>
          </a:p>
          <a:p>
            <a:pPr marL="742950" lvl="1" indent="-285750">
              <a:buFont typeface="Wingdings" pitchFamily="2" charset="2"/>
              <a:buChar char="q"/>
            </a:pPr>
            <a:r>
              <a:rPr lang="en-US" dirty="0">
                <a:solidFill>
                  <a:schemeClr val="tx1"/>
                </a:solidFill>
              </a:rPr>
              <a:t>E.g., age &lt;[10-29],[30-49]&gt;, gender: &lt;[M or F]&gt;, Martial status: &lt;[Married],[Widowed or Divorced],[Never Married]&gt;</a:t>
            </a:r>
          </a:p>
          <a:p>
            <a:pPr marL="742950" lvl="1" indent="-285750">
              <a:buFont typeface="Wingdings" pitchFamily="2" charset="2"/>
              <a:buChar char="q"/>
            </a:pPr>
            <a:r>
              <a:rPr lang="en-US" dirty="0">
                <a:solidFill>
                  <a:schemeClr val="tx1"/>
                </a:solidFill>
              </a:rPr>
              <a:t>{1,2,4,6,7,9} </a:t>
            </a:r>
            <a:r>
              <a:rPr lang="en-US" dirty="0">
                <a:solidFill>
                  <a:schemeClr val="tx1"/>
                </a:solidFill>
                <a:sym typeface="Wingdings" pitchFamily="2" charset="2"/>
              </a:rPr>
              <a:t> {2,7,9}</a:t>
            </a:r>
          </a:p>
          <a:p>
            <a:pPr marL="742950" lvl="1" indent="-285750">
              <a:buFont typeface="Wingdings" pitchFamily="2" charset="2"/>
              <a:buChar char="q"/>
            </a:pPr>
            <a:endParaRPr lang="en-US" dirty="0">
              <a:solidFill>
                <a:schemeClr val="tx1"/>
              </a:solidFill>
              <a:sym typeface="Wingdings" pitchFamily="2" charset="2"/>
            </a:endParaRPr>
          </a:p>
        </p:txBody>
      </p:sp>
      <p:sp>
        <p:nvSpPr>
          <p:cNvPr id="4" name="Content Placeholder 2">
            <a:extLst>
              <a:ext uri="{FF2B5EF4-FFF2-40B4-BE49-F238E27FC236}">
                <a16:creationId xmlns:a16="http://schemas.microsoft.com/office/drawing/2014/main" id="{181EAD1D-D2D8-BC4E-AC8F-795FBE4764F6}"/>
              </a:ext>
            </a:extLst>
          </p:cNvPr>
          <p:cNvSpPr txBox="1">
            <a:spLocks/>
          </p:cNvSpPr>
          <p:nvPr/>
        </p:nvSpPr>
        <p:spPr>
          <a:xfrm>
            <a:off x="0" y="3461444"/>
            <a:ext cx="7593497" cy="1483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buFont typeface="Wingdings" pitchFamily="2" charset="2"/>
              <a:buChar char="q"/>
            </a:pPr>
            <a:r>
              <a:rPr lang="en-US" sz="1400" dirty="0">
                <a:solidFill>
                  <a:schemeClr val="tx1"/>
                </a:solidFill>
              </a:rPr>
              <a:t>Power set representation for entire anonymization space</a:t>
            </a:r>
          </a:p>
          <a:p>
            <a:pPr marL="742950" lvl="1" indent="-285750">
              <a:buFont typeface="Wingdings" pitchFamily="2" charset="2"/>
              <a:buChar char="q"/>
            </a:pPr>
            <a:r>
              <a:rPr lang="en-US" dirty="0">
                <a:solidFill>
                  <a:schemeClr val="tx1"/>
                </a:solidFill>
              </a:rPr>
              <a:t>Power set of </a:t>
            </a:r>
            <a:r>
              <a:rPr lang="en-US" dirty="0">
                <a:solidFill>
                  <a:schemeClr val="tx1"/>
                </a:solidFill>
                <a:sym typeface="Wingdings" pitchFamily="2" charset="2"/>
              </a:rPr>
              <a:t>{2,3,5,7,8,9} </a:t>
            </a:r>
            <a:r>
              <a:rPr lang="en-US" dirty="0">
                <a:solidFill>
                  <a:schemeClr val="tx1"/>
                </a:solidFill>
              </a:rPr>
              <a:t>- order of 2^n!</a:t>
            </a:r>
          </a:p>
          <a:p>
            <a:pPr marL="742950" lvl="1" indent="-285750">
              <a:buFont typeface="Wingdings" pitchFamily="2" charset="2"/>
              <a:buChar char="q"/>
            </a:pPr>
            <a:r>
              <a:rPr lang="en-US" dirty="0">
                <a:solidFill>
                  <a:schemeClr val="tx1"/>
                </a:solidFill>
                <a:sym typeface="Wingdings" pitchFamily="2" charset="2"/>
              </a:rPr>
              <a:t>{} – most general anonymization</a:t>
            </a:r>
          </a:p>
          <a:p>
            <a:pPr marL="742950" lvl="1" indent="-285750">
              <a:buFont typeface="Wingdings" pitchFamily="2" charset="2"/>
              <a:buChar char="q"/>
            </a:pPr>
            <a:r>
              <a:rPr lang="en-US" dirty="0">
                <a:solidFill>
                  <a:schemeClr val="tx1"/>
                </a:solidFill>
                <a:sym typeface="Wingdings" pitchFamily="2" charset="2"/>
              </a:rPr>
              <a:t>{2,3,5,7,8,9} – most specific anonymization</a:t>
            </a:r>
          </a:p>
        </p:txBody>
      </p:sp>
      <p:pic>
        <p:nvPicPr>
          <p:cNvPr id="5" name="Picture 4">
            <a:extLst>
              <a:ext uri="{FF2B5EF4-FFF2-40B4-BE49-F238E27FC236}">
                <a16:creationId xmlns:a16="http://schemas.microsoft.com/office/drawing/2014/main" id="{128F7CA3-F424-0E49-92DF-1806FE16D74D}"/>
              </a:ext>
            </a:extLst>
          </p:cNvPr>
          <p:cNvPicPr>
            <a:picLocks noChangeAspect="1"/>
          </p:cNvPicPr>
          <p:nvPr/>
        </p:nvPicPr>
        <p:blipFill>
          <a:blip r:embed="rId2"/>
          <a:stretch>
            <a:fillRect/>
          </a:stretch>
        </p:blipFill>
        <p:spPr>
          <a:xfrm>
            <a:off x="1400741" y="693068"/>
            <a:ext cx="7207624" cy="986805"/>
          </a:xfrm>
          <a:prstGeom prst="rect">
            <a:avLst/>
          </a:prstGeom>
        </p:spPr>
      </p:pic>
    </p:spTree>
    <p:extLst>
      <p:ext uri="{BB962C8B-B14F-4D97-AF65-F5344CB8AC3E}">
        <p14:creationId xmlns:p14="http://schemas.microsoft.com/office/powerpoint/2010/main" val="2851383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073AF4A-B1BE-E542-97F8-CA7C0902A3DD}"/>
              </a:ext>
            </a:extLst>
          </p:cNvPr>
          <p:cNvSpPr>
            <a:spLocks noGrp="1"/>
          </p:cNvSpPr>
          <p:nvPr>
            <p:ph type="body" idx="1"/>
          </p:nvPr>
        </p:nvSpPr>
        <p:spPr>
          <a:xfrm>
            <a:off x="0" y="114300"/>
            <a:ext cx="8650224" cy="4082796"/>
          </a:xfrm>
        </p:spPr>
        <p:txBody>
          <a:bodyPr/>
          <a:lstStyle/>
          <a:p>
            <a:r>
              <a:rPr lang="en-US" sz="2800" dirty="0">
                <a:solidFill>
                  <a:schemeClr val="tx1"/>
                </a:solidFill>
              </a:rPr>
              <a:t>Logistics,</a:t>
            </a:r>
          </a:p>
          <a:p>
            <a:r>
              <a:rPr lang="en-US" sz="2800" dirty="0">
                <a:solidFill>
                  <a:schemeClr val="tx1"/>
                </a:solidFill>
              </a:rPr>
              <a:t>Groups, etc.</a:t>
            </a:r>
          </a:p>
          <a:p>
            <a:r>
              <a:rPr lang="en-US" sz="2400" dirty="0">
                <a:solidFill>
                  <a:schemeClr val="tx1"/>
                </a:solidFill>
                <a:hlinkClick r:id="rId2"/>
              </a:rPr>
              <a:t>https://docs.google.com/document/d/1TYMT4HfcAcw4HR930UufaWkSO7xEWlQtc-32ma00ZVY/edit</a:t>
            </a:r>
            <a:r>
              <a:rPr lang="en-US" sz="2400" dirty="0">
                <a:solidFill>
                  <a:schemeClr val="tx1"/>
                </a:solidFill>
              </a:rPr>
              <a:t>  </a:t>
            </a:r>
          </a:p>
          <a:p>
            <a:endParaRPr lang="en-US" sz="2400" dirty="0">
              <a:solidFill>
                <a:schemeClr val="tx1"/>
              </a:solidFill>
            </a:endParaRPr>
          </a:p>
          <a:p>
            <a:r>
              <a:rPr lang="en-US" sz="2400" dirty="0">
                <a:solidFill>
                  <a:schemeClr val="tx1"/>
                </a:solidFill>
                <a:highlight>
                  <a:srgbClr val="FFFF00"/>
                </a:highlight>
              </a:rPr>
              <a:t>Homework 2: released today; due February 28</a:t>
            </a:r>
          </a:p>
          <a:p>
            <a:r>
              <a:rPr lang="en-US" sz="2400" dirty="0">
                <a:solidFill>
                  <a:schemeClr val="tx1"/>
                </a:solidFill>
                <a:highlight>
                  <a:srgbClr val="FFFF00"/>
                </a:highlight>
              </a:rPr>
              <a:t>Reach out to myself and/or </a:t>
            </a:r>
            <a:r>
              <a:rPr lang="en-US" sz="2400" dirty="0" err="1">
                <a:solidFill>
                  <a:schemeClr val="tx1"/>
                </a:solidFill>
                <a:highlight>
                  <a:srgbClr val="FFFF00"/>
                </a:highlight>
              </a:rPr>
              <a:t>Jinquan</a:t>
            </a:r>
            <a:r>
              <a:rPr lang="en-US" sz="2400" dirty="0">
                <a:solidFill>
                  <a:schemeClr val="tx1"/>
                </a:solidFill>
                <a:highlight>
                  <a:srgbClr val="FFFF00"/>
                </a:highlight>
              </a:rPr>
              <a:t> with questions/</a:t>
            </a:r>
            <a:r>
              <a:rPr lang="en-US" sz="2400" dirty="0" err="1">
                <a:solidFill>
                  <a:schemeClr val="tx1"/>
                </a:solidFill>
                <a:highlight>
                  <a:srgbClr val="FFFF00"/>
                </a:highlight>
              </a:rPr>
              <a:t>concers</a:t>
            </a:r>
            <a:r>
              <a:rPr lang="en-US" sz="2400" dirty="0">
                <a:solidFill>
                  <a:schemeClr val="tx1"/>
                </a:solidFill>
                <a:highlight>
                  <a:srgbClr val="FFFF00"/>
                </a:highlight>
              </a:rPr>
              <a:t>.</a:t>
            </a:r>
          </a:p>
        </p:txBody>
      </p:sp>
    </p:spTree>
    <p:extLst>
      <p:ext uri="{BB962C8B-B14F-4D97-AF65-F5344CB8AC3E}">
        <p14:creationId xmlns:p14="http://schemas.microsoft.com/office/powerpoint/2010/main" val="1643376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1EA4-4891-4049-99C0-0B877D671468}"/>
              </a:ext>
            </a:extLst>
          </p:cNvPr>
          <p:cNvSpPr>
            <a:spLocks noGrp="1"/>
          </p:cNvSpPr>
          <p:nvPr>
            <p:ph type="title"/>
          </p:nvPr>
        </p:nvSpPr>
        <p:spPr>
          <a:xfrm>
            <a:off x="87765" y="146445"/>
            <a:ext cx="8520600" cy="572700"/>
          </a:xfrm>
        </p:spPr>
        <p:txBody>
          <a:bodyPr/>
          <a:lstStyle/>
          <a:p>
            <a:r>
              <a:rPr lang="en-US" dirty="0"/>
              <a:t>Optimization-based approaches</a:t>
            </a:r>
          </a:p>
        </p:txBody>
      </p:sp>
      <p:pic>
        <p:nvPicPr>
          <p:cNvPr id="5" name="Picture 4">
            <a:extLst>
              <a:ext uri="{FF2B5EF4-FFF2-40B4-BE49-F238E27FC236}">
                <a16:creationId xmlns:a16="http://schemas.microsoft.com/office/drawing/2014/main" id="{0D1FD183-62E7-8F4F-96DC-0D4547EAC5CD}"/>
              </a:ext>
            </a:extLst>
          </p:cNvPr>
          <p:cNvPicPr>
            <a:picLocks noChangeAspect="1"/>
          </p:cNvPicPr>
          <p:nvPr/>
        </p:nvPicPr>
        <p:blipFill>
          <a:blip r:embed="rId2"/>
          <a:stretch>
            <a:fillRect/>
          </a:stretch>
        </p:blipFill>
        <p:spPr>
          <a:xfrm>
            <a:off x="2556589" y="3416077"/>
            <a:ext cx="4666660" cy="1118600"/>
          </a:xfrm>
          <a:prstGeom prst="rect">
            <a:avLst/>
          </a:prstGeom>
        </p:spPr>
      </p:pic>
      <p:sp>
        <p:nvSpPr>
          <p:cNvPr id="3" name="Content Placeholder 2">
            <a:extLst>
              <a:ext uri="{FF2B5EF4-FFF2-40B4-BE49-F238E27FC236}">
                <a16:creationId xmlns:a16="http://schemas.microsoft.com/office/drawing/2014/main" id="{8B7F2747-2600-9D47-B421-4B139834FBDC}"/>
              </a:ext>
            </a:extLst>
          </p:cNvPr>
          <p:cNvSpPr>
            <a:spLocks noGrp="1"/>
          </p:cNvSpPr>
          <p:nvPr>
            <p:ph sz="half" idx="1"/>
          </p:nvPr>
        </p:nvSpPr>
        <p:spPr>
          <a:xfrm>
            <a:off x="264755" y="856034"/>
            <a:ext cx="7593497" cy="3263504"/>
          </a:xfrm>
        </p:spPr>
        <p:txBody>
          <a:bodyPr/>
          <a:lstStyle/>
          <a:p>
            <a:pPr marL="0" indent="0">
              <a:buNone/>
            </a:pPr>
            <a:endParaRPr lang="en-US" dirty="0">
              <a:solidFill>
                <a:schemeClr val="tx1"/>
              </a:solidFill>
            </a:endParaRPr>
          </a:p>
          <a:p>
            <a:pPr marL="0" indent="0">
              <a:buNone/>
            </a:pPr>
            <a:r>
              <a:rPr lang="en-US" dirty="0">
                <a:solidFill>
                  <a:schemeClr val="tx1"/>
                </a:solidFill>
              </a:rPr>
              <a:t>Optimal anonymization determined by a </a:t>
            </a:r>
            <a:r>
              <a:rPr lang="en-US" b="1" dirty="0">
                <a:solidFill>
                  <a:schemeClr val="tx1"/>
                </a:solidFill>
              </a:rPr>
              <a:t>cost metric</a:t>
            </a:r>
          </a:p>
          <a:p>
            <a:pPr marL="0" indent="0">
              <a:buNone/>
            </a:pPr>
            <a:r>
              <a:rPr lang="en-US" dirty="0">
                <a:solidFill>
                  <a:schemeClr val="tx1"/>
                </a:solidFill>
              </a:rPr>
              <a:t>	e.g., </a:t>
            </a:r>
            <a:r>
              <a:rPr lang="en-US" i="1" dirty="0" err="1">
                <a:solidFill>
                  <a:schemeClr val="tx1"/>
                </a:solidFill>
              </a:rPr>
              <a:t>Discernability</a:t>
            </a:r>
            <a:r>
              <a:rPr lang="en-US" i="1" dirty="0">
                <a:solidFill>
                  <a:schemeClr val="tx1"/>
                </a:solidFill>
              </a:rPr>
              <a:t> metric</a:t>
            </a:r>
            <a:r>
              <a:rPr lang="en-US" dirty="0">
                <a:solidFill>
                  <a:schemeClr val="tx1"/>
                </a:solidFill>
              </a:rPr>
              <a:t>: assigns a penalty to each tuple based on how many tuples in the transformed dataset are indistinguishable from it. If an unsuppressed tuple falls into an induced equivalence class of size j, then that tuple is assigned a penalty of j. If a tuple is suppressed, then it is assigned a penalty of |D|, the size of the input dataset. Below, E is equivalence classes of tuples in D induced by the anonymization.</a:t>
            </a:r>
          </a:p>
        </p:txBody>
      </p:sp>
      <p:sp>
        <p:nvSpPr>
          <p:cNvPr id="6" name="Rectangle 5">
            <a:extLst>
              <a:ext uri="{FF2B5EF4-FFF2-40B4-BE49-F238E27FC236}">
                <a16:creationId xmlns:a16="http://schemas.microsoft.com/office/drawing/2014/main" id="{917D1049-9950-3645-96F1-3E55AFB91682}"/>
              </a:ext>
            </a:extLst>
          </p:cNvPr>
          <p:cNvSpPr/>
          <p:nvPr/>
        </p:nvSpPr>
        <p:spPr>
          <a:xfrm>
            <a:off x="6400800" y="4374038"/>
            <a:ext cx="2397967" cy="307777"/>
          </a:xfrm>
          <a:prstGeom prst="rect">
            <a:avLst/>
          </a:prstGeom>
        </p:spPr>
        <p:txBody>
          <a:bodyPr wrap="square">
            <a:spAutoFit/>
          </a:bodyPr>
          <a:lstStyle/>
          <a:p>
            <a:pPr marL="0" indent="0">
              <a:buNone/>
            </a:pPr>
            <a:r>
              <a:rPr lang="en-US" dirty="0" err="1"/>
              <a:t>Bayardo</a:t>
            </a:r>
            <a:r>
              <a:rPr lang="en-US" dirty="0"/>
              <a:t>, 2005</a:t>
            </a:r>
          </a:p>
        </p:txBody>
      </p:sp>
    </p:spTree>
    <p:extLst>
      <p:ext uri="{BB962C8B-B14F-4D97-AF65-F5344CB8AC3E}">
        <p14:creationId xmlns:p14="http://schemas.microsoft.com/office/powerpoint/2010/main" val="898262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18400" y="3224225"/>
            <a:ext cx="4929900" cy="572700"/>
          </a:xfrm>
        </p:spPr>
        <p:txBody>
          <a:bodyPr/>
          <a:lstStyle/>
          <a:p>
            <a:pPr eaLnBrk="1" hangingPunct="1"/>
            <a:r>
              <a:rPr lang="en-US" dirty="0"/>
              <a:t>Thinking about limitations</a:t>
            </a:r>
          </a:p>
        </p:txBody>
      </p:sp>
    </p:spTree>
    <p:extLst>
      <p:ext uri="{BB962C8B-B14F-4D97-AF65-F5344CB8AC3E}">
        <p14:creationId xmlns:p14="http://schemas.microsoft.com/office/powerpoint/2010/main" val="1660498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97096" y="130121"/>
            <a:ext cx="8520600" cy="572700"/>
          </a:xfrm>
        </p:spPr>
        <p:txBody>
          <a:bodyPr/>
          <a:lstStyle/>
          <a:p>
            <a:r>
              <a:rPr lang="en-US" dirty="0"/>
              <a:t>Curse of Dimensionality</a:t>
            </a:r>
          </a:p>
        </p:txBody>
      </p:sp>
      <p:sp>
        <p:nvSpPr>
          <p:cNvPr id="1568771" name="Rectangle 3"/>
          <p:cNvSpPr>
            <a:spLocks noGrp="1" noChangeArrowheads="1"/>
          </p:cNvSpPr>
          <p:nvPr>
            <p:ph type="body" idx="1"/>
          </p:nvPr>
        </p:nvSpPr>
        <p:spPr>
          <a:xfrm>
            <a:off x="365110" y="702821"/>
            <a:ext cx="8252586" cy="4164952"/>
          </a:xfrm>
        </p:spPr>
        <p:txBody>
          <a:bodyPr>
            <a:noAutofit/>
          </a:bodyPr>
          <a:lstStyle/>
          <a:p>
            <a:r>
              <a:rPr lang="en-US" sz="1600" dirty="0"/>
              <a:t>Generalization fundamentally relies on </a:t>
            </a:r>
            <a:r>
              <a:rPr lang="en-US" sz="1600" dirty="0">
                <a:solidFill>
                  <a:schemeClr val="hlink"/>
                </a:solidFill>
              </a:rPr>
              <a:t>spatial locality</a:t>
            </a:r>
          </a:p>
          <a:p>
            <a:pPr lvl="1"/>
            <a:r>
              <a:rPr lang="en-US" sz="1600" dirty="0"/>
              <a:t>Each record must have k close neighbors</a:t>
            </a:r>
          </a:p>
          <a:p>
            <a:pPr lvl="1"/>
            <a:endParaRPr lang="en-US" sz="1000" dirty="0"/>
          </a:p>
          <a:p>
            <a:r>
              <a:rPr lang="en-US" sz="1600" dirty="0"/>
              <a:t>Real-world datasets are very sparse</a:t>
            </a:r>
          </a:p>
          <a:p>
            <a:pPr lvl="1"/>
            <a:r>
              <a:rPr lang="en-US" sz="1600" dirty="0"/>
              <a:t>Many attributes (dimensions)</a:t>
            </a:r>
          </a:p>
          <a:p>
            <a:pPr lvl="2"/>
            <a:r>
              <a:rPr lang="en-US" sz="1600" dirty="0"/>
              <a:t>Netflix Prize dataset: 17,000 dimensions</a:t>
            </a:r>
          </a:p>
          <a:p>
            <a:pPr lvl="2"/>
            <a:r>
              <a:rPr lang="en-US" sz="1600" dirty="0"/>
              <a:t>Amazon customer records: several million dimensions</a:t>
            </a:r>
          </a:p>
          <a:p>
            <a:pPr lvl="1"/>
            <a:r>
              <a:rPr lang="en-US" sz="1600" dirty="0"/>
              <a:t>“Nearest neighbor” is very far</a:t>
            </a:r>
          </a:p>
          <a:p>
            <a:pPr marL="596900" lvl="1" indent="0">
              <a:buNone/>
            </a:pPr>
            <a:endParaRPr lang="en-US" sz="1000" dirty="0"/>
          </a:p>
          <a:p>
            <a:r>
              <a:rPr lang="en-US" sz="1600" dirty="0"/>
              <a:t>Projection to low dimensions loses all info </a:t>
            </a:r>
            <a:r>
              <a:rPr lang="en-US" sz="1600" dirty="0">
                <a:sym typeface="Symbol" pitchFamily="18" charset="2"/>
              </a:rPr>
              <a:t></a:t>
            </a:r>
            <a:r>
              <a:rPr lang="en-US" sz="1600" dirty="0"/>
              <a:t>  k-anonymized datasets are useless</a:t>
            </a:r>
          </a:p>
        </p:txBody>
      </p:sp>
      <p:pic>
        <p:nvPicPr>
          <p:cNvPr id="19461" name="Picture 4" descr="hyper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1371600"/>
            <a:ext cx="1314450" cy="131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2" name="Text Box 5"/>
          <p:cNvSpPr txBox="1">
            <a:spLocks noChangeArrowheads="1"/>
          </p:cNvSpPr>
          <p:nvPr/>
        </p:nvSpPr>
        <p:spPr bwMode="auto">
          <a:xfrm>
            <a:off x="6683837" y="2729204"/>
            <a:ext cx="2005677" cy="323165"/>
          </a:xfrm>
          <a:prstGeom prst="rect">
            <a:avLst/>
          </a:prstGeom>
          <a:solidFill>
            <a:schemeClr val="bg1"/>
          </a:solidFill>
          <a:ln>
            <a:noFill/>
          </a:ln>
          <a:extLs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itchFamily="34" charset="0"/>
              </a:defRPr>
            </a:lvl1pPr>
            <a:lvl2pPr marL="742950" indent="-285750">
              <a:defRPr sz="2400">
                <a:solidFill>
                  <a:schemeClr val="bg2"/>
                </a:solidFill>
                <a:latin typeface="Tahoma" pitchFamily="34" charset="0"/>
              </a:defRPr>
            </a:lvl2pPr>
            <a:lvl3pPr marL="1143000" indent="-228600">
              <a:defRPr sz="2400">
                <a:solidFill>
                  <a:schemeClr val="bg2"/>
                </a:solidFill>
                <a:latin typeface="Tahoma" pitchFamily="34" charset="0"/>
              </a:defRPr>
            </a:lvl3pPr>
            <a:lvl4pPr marL="1600200" indent="-228600">
              <a:defRPr sz="2400">
                <a:solidFill>
                  <a:schemeClr val="bg2"/>
                </a:solidFill>
                <a:latin typeface="Tahoma" pitchFamily="34" charset="0"/>
              </a:defRPr>
            </a:lvl4pPr>
            <a:lvl5pPr marL="2057400" indent="-228600">
              <a:defRPr sz="2400">
                <a:solidFill>
                  <a:schemeClr val="bg2"/>
                </a:solidFill>
                <a:latin typeface="Tahoma"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9pPr>
          </a:lstStyle>
          <a:p>
            <a:pPr>
              <a:buFontTx/>
              <a:buNone/>
            </a:pPr>
            <a:r>
              <a:rPr lang="en-US" sz="1500" dirty="0">
                <a:solidFill>
                  <a:schemeClr val="tx2">
                    <a:lumMod val="75000"/>
                  </a:schemeClr>
                </a:solidFill>
              </a:rPr>
              <a:t>[Aggarwal  VLDB ‘05]</a:t>
            </a:r>
          </a:p>
        </p:txBody>
      </p:sp>
    </p:spTree>
    <p:extLst>
      <p:ext uri="{BB962C8B-B14F-4D97-AF65-F5344CB8AC3E}">
        <p14:creationId xmlns:p14="http://schemas.microsoft.com/office/powerpoint/2010/main" val="7624846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687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body" idx="1"/>
          </p:nvPr>
        </p:nvSpPr>
        <p:spPr>
          <a:xfrm>
            <a:off x="245994" y="1200150"/>
            <a:ext cx="7335907" cy="3086100"/>
          </a:xfrm>
        </p:spPr>
        <p:txBody>
          <a:bodyPr/>
          <a:lstStyle/>
          <a:p>
            <a:r>
              <a:rPr lang="en-US" dirty="0">
                <a:solidFill>
                  <a:srgbClr val="7030A0"/>
                </a:solidFill>
              </a:rPr>
              <a:t>Membership disclosure: </a:t>
            </a:r>
            <a:r>
              <a:rPr lang="en-US" dirty="0">
                <a:solidFill>
                  <a:schemeClr val="tx1"/>
                </a:solidFill>
              </a:rPr>
              <a:t>Attacker cannot tell that a given person in the dataset</a:t>
            </a:r>
          </a:p>
          <a:p>
            <a:r>
              <a:rPr lang="en-US" dirty="0">
                <a:solidFill>
                  <a:srgbClr val="7030A0"/>
                </a:solidFill>
              </a:rPr>
              <a:t>Sensitive attribute disclosure: </a:t>
            </a:r>
            <a:r>
              <a:rPr lang="en-US" dirty="0">
                <a:solidFill>
                  <a:schemeClr val="tx1"/>
                </a:solidFill>
              </a:rPr>
              <a:t>Attacker cannot tell that a given person has a certain sensitive attribute</a:t>
            </a:r>
          </a:p>
          <a:p>
            <a:r>
              <a:rPr lang="en-US" dirty="0">
                <a:solidFill>
                  <a:srgbClr val="7030A0"/>
                </a:solidFill>
              </a:rPr>
              <a:t>Identity disclosure: </a:t>
            </a:r>
            <a:r>
              <a:rPr lang="en-US" dirty="0">
                <a:solidFill>
                  <a:schemeClr val="tx1"/>
                </a:solidFill>
              </a:rPr>
              <a:t>Attacker cannot tell which record corresponds to a given person</a:t>
            </a:r>
          </a:p>
        </p:txBody>
      </p:sp>
      <p:sp>
        <p:nvSpPr>
          <p:cNvPr id="5" name="AutoShape 7"/>
          <p:cNvSpPr>
            <a:spLocks noChangeArrowheads="1"/>
          </p:cNvSpPr>
          <p:nvPr/>
        </p:nvSpPr>
        <p:spPr bwMode="auto">
          <a:xfrm>
            <a:off x="2095500" y="3800475"/>
            <a:ext cx="5029200" cy="893783"/>
          </a:xfrm>
          <a:prstGeom prst="roundRect">
            <a:avLst/>
          </a:prstGeom>
          <a:solidFill>
            <a:schemeClr val="bg2">
              <a:lumMod val="20000"/>
              <a:lumOff val="80000"/>
            </a:schemeClr>
          </a:solidFill>
          <a:ln w="38100">
            <a:solidFill>
              <a:schemeClr val="tx1"/>
            </a:solidFill>
            <a:miter lim="800000"/>
            <a:headEnd/>
            <a:tailEnd/>
          </a:ln>
          <a:effectLst>
            <a:outerShdw dist="107763" dir="2700000" algn="ctr" rotWithShape="0">
              <a:srgbClr val="808080">
                <a:alpha val="50000"/>
              </a:srgbClr>
            </a:outerShdw>
          </a:effectLst>
        </p:spPr>
        <p:txBody>
          <a:bodyPr/>
          <a:lstStyle/>
          <a:p>
            <a:pPr>
              <a:buFontTx/>
              <a:buNone/>
              <a:defRPr/>
            </a:pPr>
            <a:r>
              <a:rPr lang="en-US" sz="1500" dirty="0"/>
              <a:t>This interpretation is correct, </a:t>
            </a:r>
            <a:r>
              <a:rPr lang="en-US" sz="1500" dirty="0">
                <a:solidFill>
                  <a:srgbClr val="FF0000"/>
                </a:solidFill>
              </a:rPr>
              <a:t>assuming the attacker does not know anything other than quasi-identifiers</a:t>
            </a:r>
          </a:p>
        </p:txBody>
      </p:sp>
      <p:sp>
        <p:nvSpPr>
          <p:cNvPr id="16389" name="Rectangle 4"/>
          <p:cNvSpPr>
            <a:spLocks noGrp="1" noChangeArrowheads="1"/>
          </p:cNvSpPr>
          <p:nvPr>
            <p:ph type="title"/>
          </p:nvPr>
        </p:nvSpPr>
        <p:spPr>
          <a:xfrm>
            <a:off x="150845" y="106342"/>
            <a:ext cx="6324600" cy="685800"/>
          </a:xfrm>
        </p:spPr>
        <p:txBody>
          <a:bodyPr/>
          <a:lstStyle/>
          <a:p>
            <a:r>
              <a:rPr lang="en-US" dirty="0"/>
              <a:t>Disclosure Control</a:t>
            </a:r>
          </a:p>
        </p:txBody>
      </p:sp>
      <p:cxnSp>
        <p:nvCxnSpPr>
          <p:cNvPr id="7" name="Straight Arrow Connector 6"/>
          <p:cNvCxnSpPr>
            <a:cxnSpLocks noChangeShapeType="1"/>
          </p:cNvCxnSpPr>
          <p:nvPr/>
        </p:nvCxnSpPr>
        <p:spPr bwMode="auto">
          <a:xfrm flipV="1">
            <a:off x="2812014" y="3073854"/>
            <a:ext cx="0" cy="726621"/>
          </a:xfrm>
          <a:prstGeom prst="straightConnector1">
            <a:avLst/>
          </a:prstGeom>
          <a:noFill/>
          <a:ln w="28575" algn="ctr">
            <a:solidFill>
              <a:schemeClr val="tx1"/>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2479001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92F11782-56DD-6C41-A2CF-B4A0D32681DE}"/>
              </a:ext>
            </a:extLst>
          </p:cNvPr>
          <p:cNvPicPr>
            <a:picLocks noGrp="1" noChangeAspect="1"/>
          </p:cNvPicPr>
          <p:nvPr>
            <p:ph idx="1"/>
          </p:nvPr>
        </p:nvPicPr>
        <p:blipFill>
          <a:blip r:embed="rId2"/>
          <a:stretch>
            <a:fillRect/>
          </a:stretch>
        </p:blipFill>
        <p:spPr>
          <a:xfrm>
            <a:off x="1018206" y="418289"/>
            <a:ext cx="7260033" cy="4274217"/>
          </a:xfrm>
        </p:spPr>
      </p:pic>
      <p:sp>
        <p:nvSpPr>
          <p:cNvPr id="12" name="Title 1">
            <a:extLst>
              <a:ext uri="{FF2B5EF4-FFF2-40B4-BE49-F238E27FC236}">
                <a16:creationId xmlns:a16="http://schemas.microsoft.com/office/drawing/2014/main" id="{B21E7C79-011E-6F4E-996D-E131F2AB6756}"/>
              </a:ext>
            </a:extLst>
          </p:cNvPr>
          <p:cNvSpPr txBox="1">
            <a:spLocks/>
          </p:cNvSpPr>
          <p:nvPr/>
        </p:nvSpPr>
        <p:spPr>
          <a:xfrm>
            <a:off x="156647" y="102138"/>
            <a:ext cx="8520600" cy="316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A k-anonymized dataset</a:t>
            </a:r>
          </a:p>
        </p:txBody>
      </p:sp>
    </p:spTree>
    <p:extLst>
      <p:ext uri="{BB962C8B-B14F-4D97-AF65-F5344CB8AC3E}">
        <p14:creationId xmlns:p14="http://schemas.microsoft.com/office/powerpoint/2010/main" val="5950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E7C79-011E-6F4E-996D-E131F2AB6756}"/>
              </a:ext>
            </a:extLst>
          </p:cNvPr>
          <p:cNvSpPr txBox="1">
            <a:spLocks/>
          </p:cNvSpPr>
          <p:nvPr/>
        </p:nvSpPr>
        <p:spPr>
          <a:xfrm>
            <a:off x="156647" y="102138"/>
            <a:ext cx="8520600" cy="6870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Background attack</a:t>
            </a:r>
          </a:p>
        </p:txBody>
      </p:sp>
      <p:pic>
        <p:nvPicPr>
          <p:cNvPr id="6" name="Content Placeholder 8">
            <a:extLst>
              <a:ext uri="{FF2B5EF4-FFF2-40B4-BE49-F238E27FC236}">
                <a16:creationId xmlns:a16="http://schemas.microsoft.com/office/drawing/2014/main" id="{98A699E0-28AD-E24C-AFB1-2A79C125C234}"/>
              </a:ext>
            </a:extLst>
          </p:cNvPr>
          <p:cNvPicPr>
            <a:picLocks noGrp="1" noChangeAspect="1"/>
          </p:cNvPicPr>
          <p:nvPr>
            <p:ph idx="1"/>
          </p:nvPr>
        </p:nvPicPr>
        <p:blipFill>
          <a:blip r:embed="rId2"/>
          <a:stretch>
            <a:fillRect/>
          </a:stretch>
        </p:blipFill>
        <p:spPr>
          <a:xfrm>
            <a:off x="983455" y="672467"/>
            <a:ext cx="7187779" cy="4003320"/>
          </a:xfrm>
        </p:spPr>
      </p:pic>
    </p:spTree>
    <p:extLst>
      <p:ext uri="{BB962C8B-B14F-4D97-AF65-F5344CB8AC3E}">
        <p14:creationId xmlns:p14="http://schemas.microsoft.com/office/powerpoint/2010/main" val="926410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97096" y="71800"/>
            <a:ext cx="8520600" cy="572700"/>
          </a:xfrm>
        </p:spPr>
        <p:txBody>
          <a:bodyPr/>
          <a:lstStyle/>
          <a:p>
            <a:r>
              <a:rPr lang="en-US" dirty="0"/>
              <a:t>Membership Disclosure</a:t>
            </a:r>
          </a:p>
        </p:txBody>
      </p:sp>
      <p:sp>
        <p:nvSpPr>
          <p:cNvPr id="21507" name="Rectangle 2"/>
          <p:cNvSpPr>
            <a:spLocks noGrp="1" noChangeArrowheads="1"/>
          </p:cNvSpPr>
          <p:nvPr>
            <p:ph type="body" idx="1"/>
          </p:nvPr>
        </p:nvSpPr>
        <p:spPr>
          <a:xfrm>
            <a:off x="216176" y="910902"/>
            <a:ext cx="8282440" cy="3657600"/>
          </a:xfrm>
        </p:spPr>
        <p:txBody>
          <a:bodyPr>
            <a:normAutofit/>
          </a:bodyPr>
          <a:lstStyle/>
          <a:p>
            <a:r>
              <a:rPr lang="en-US" dirty="0">
                <a:solidFill>
                  <a:schemeClr val="tx1"/>
                </a:solidFill>
              </a:rPr>
              <a:t>Consider some quasi-identifier that is (relatively) unique in the population</a:t>
            </a:r>
          </a:p>
          <a:p>
            <a:pPr marL="114300" indent="0">
              <a:buNone/>
            </a:pPr>
            <a:endParaRPr lang="en-US" dirty="0">
              <a:solidFill>
                <a:schemeClr val="tx1"/>
              </a:solidFill>
            </a:endParaRPr>
          </a:p>
          <a:p>
            <a:r>
              <a:rPr lang="en-US" dirty="0">
                <a:solidFill>
                  <a:schemeClr val="tx1"/>
                </a:solidFill>
              </a:rPr>
              <a:t>But generalizing/suppressing quasi-identifiers in the dataset does not affect their distribution in the population (obviously)!</a:t>
            </a:r>
          </a:p>
          <a:p>
            <a:pPr lvl="1"/>
            <a:r>
              <a:rPr lang="en-US" dirty="0">
                <a:solidFill>
                  <a:schemeClr val="tx1"/>
                </a:solidFill>
              </a:rPr>
              <a:t>Suppose </a:t>
            </a:r>
            <a:r>
              <a:rPr lang="en-US" dirty="0" err="1">
                <a:solidFill>
                  <a:schemeClr val="tx1"/>
                </a:solidFill>
              </a:rPr>
              <a:t>anonymized</a:t>
            </a:r>
            <a:r>
              <a:rPr lang="en-US" dirty="0">
                <a:solidFill>
                  <a:schemeClr val="tx1"/>
                </a:solidFill>
              </a:rPr>
              <a:t> dataset contains 10 records with a certain quasi-identifier …</a:t>
            </a:r>
          </a:p>
          <a:p>
            <a:pPr lvl="1">
              <a:buFontTx/>
              <a:buNone/>
            </a:pPr>
            <a:r>
              <a:rPr lang="en-US" dirty="0">
                <a:solidFill>
                  <a:schemeClr val="tx1"/>
                </a:solidFill>
              </a:rPr>
              <a:t>  		 … and there are 10 people in the population who match this quasi-identifier</a:t>
            </a:r>
          </a:p>
          <a:p>
            <a:pPr lvl="1">
              <a:buFontTx/>
              <a:buNone/>
            </a:pPr>
            <a:endParaRPr lang="en-US" dirty="0">
              <a:solidFill>
                <a:schemeClr val="tx1"/>
              </a:solidFill>
            </a:endParaRPr>
          </a:p>
          <a:p>
            <a:r>
              <a:rPr lang="en-US" dirty="0">
                <a:solidFill>
                  <a:schemeClr val="tx1"/>
                </a:solidFill>
              </a:rPr>
              <a:t>k-anonymity </a:t>
            </a:r>
            <a:r>
              <a:rPr lang="en-US" dirty="0">
                <a:solidFill>
                  <a:srgbClr val="FF0000"/>
                </a:solidFill>
              </a:rPr>
              <a:t>may </a:t>
            </a:r>
            <a:r>
              <a:rPr lang="en-US" u="sng" dirty="0">
                <a:solidFill>
                  <a:srgbClr val="FF0000"/>
                </a:solidFill>
              </a:rPr>
              <a:t>not</a:t>
            </a:r>
            <a:r>
              <a:rPr lang="en-US" dirty="0">
                <a:solidFill>
                  <a:srgbClr val="FF0000"/>
                </a:solidFill>
              </a:rPr>
              <a:t> hide </a:t>
            </a:r>
            <a:r>
              <a:rPr lang="en-US" dirty="0">
                <a:solidFill>
                  <a:schemeClr val="tx1"/>
                </a:solidFill>
              </a:rPr>
              <a:t>whether a given person is in the dataset</a:t>
            </a:r>
          </a:p>
        </p:txBody>
      </p:sp>
    </p:spTree>
    <p:extLst>
      <p:ext uri="{BB962C8B-B14F-4D97-AF65-F5344CB8AC3E}">
        <p14:creationId xmlns:p14="http://schemas.microsoft.com/office/powerpoint/2010/main" val="324967559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97096" y="90461"/>
            <a:ext cx="8520600" cy="572700"/>
          </a:xfrm>
        </p:spPr>
        <p:txBody>
          <a:bodyPr/>
          <a:lstStyle/>
          <a:p>
            <a:r>
              <a:rPr lang="en-US" dirty="0"/>
              <a:t>Sensitive Attribute Disclosure</a:t>
            </a:r>
          </a:p>
        </p:txBody>
      </p:sp>
      <p:sp>
        <p:nvSpPr>
          <p:cNvPr id="38916" name="Rectangle 2"/>
          <p:cNvSpPr>
            <a:spLocks noGrp="1" noChangeArrowheads="1"/>
          </p:cNvSpPr>
          <p:nvPr>
            <p:ph type="body" idx="1"/>
          </p:nvPr>
        </p:nvSpPr>
        <p:spPr>
          <a:xfrm>
            <a:off x="207117" y="948899"/>
            <a:ext cx="8300557" cy="3657600"/>
          </a:xfrm>
        </p:spPr>
        <p:txBody>
          <a:bodyPr/>
          <a:lstStyle/>
          <a:p>
            <a:pPr marL="385763" indent="-385763">
              <a:buNone/>
            </a:pPr>
            <a:r>
              <a:rPr lang="en-US" sz="2000" dirty="0">
                <a:solidFill>
                  <a:schemeClr val="tx1"/>
                </a:solidFill>
              </a:rPr>
              <a:t>Intuitive reasoning:</a:t>
            </a:r>
          </a:p>
          <a:p>
            <a:pPr marL="385763" indent="-385763"/>
            <a:r>
              <a:rPr lang="en-US" sz="2000" dirty="0">
                <a:solidFill>
                  <a:schemeClr val="tx1"/>
                </a:solidFill>
              </a:rPr>
              <a:t>k-anonymity prevents attacker from telling which record corresponds to which person</a:t>
            </a:r>
          </a:p>
          <a:p>
            <a:pPr marL="385763" indent="-385763"/>
            <a:r>
              <a:rPr lang="en-US" sz="2000" dirty="0">
                <a:solidFill>
                  <a:schemeClr val="tx1"/>
                </a:solidFill>
              </a:rPr>
              <a:t>Therefore, attacker cannot tell that a certain person has a particular value of a sensitive attribute</a:t>
            </a:r>
          </a:p>
          <a:p>
            <a:pPr marL="385763" indent="-385763"/>
            <a:endParaRPr lang="en-US" sz="2000" dirty="0">
              <a:solidFill>
                <a:schemeClr val="tx1"/>
              </a:solidFill>
            </a:endParaRPr>
          </a:p>
          <a:p>
            <a:pPr marL="385763" indent="-385763">
              <a:buNone/>
            </a:pPr>
            <a:r>
              <a:rPr lang="en-US" sz="2000" dirty="0">
                <a:solidFill>
                  <a:srgbClr val="FF0000"/>
                </a:solidFill>
              </a:rPr>
              <a:t>	This reasoning is fallacious!</a:t>
            </a:r>
          </a:p>
        </p:txBody>
      </p:sp>
    </p:spTree>
    <p:extLst>
      <p:ext uri="{BB962C8B-B14F-4D97-AF65-F5344CB8AC3E}">
        <p14:creationId xmlns:p14="http://schemas.microsoft.com/office/powerpoint/2010/main" val="177680367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E7C79-011E-6F4E-996D-E131F2AB6756}"/>
              </a:ext>
            </a:extLst>
          </p:cNvPr>
          <p:cNvSpPr txBox="1">
            <a:spLocks/>
          </p:cNvSpPr>
          <p:nvPr/>
        </p:nvSpPr>
        <p:spPr>
          <a:xfrm>
            <a:off x="156647" y="102138"/>
            <a:ext cx="8520600" cy="316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Homogeneity attack</a:t>
            </a:r>
          </a:p>
        </p:txBody>
      </p:sp>
      <p:pic>
        <p:nvPicPr>
          <p:cNvPr id="7" name="Content Placeholder 4">
            <a:extLst>
              <a:ext uri="{FF2B5EF4-FFF2-40B4-BE49-F238E27FC236}">
                <a16:creationId xmlns:a16="http://schemas.microsoft.com/office/drawing/2014/main" id="{0E53188A-FB7D-8749-81A8-A1D4B79409EA}"/>
              </a:ext>
            </a:extLst>
          </p:cNvPr>
          <p:cNvPicPr>
            <a:picLocks noGrp="1" noChangeAspect="1"/>
          </p:cNvPicPr>
          <p:nvPr>
            <p:ph idx="1"/>
          </p:nvPr>
        </p:nvPicPr>
        <p:blipFill>
          <a:blip r:embed="rId2"/>
          <a:stretch>
            <a:fillRect/>
          </a:stretch>
        </p:blipFill>
        <p:spPr>
          <a:xfrm>
            <a:off x="1020635" y="789199"/>
            <a:ext cx="7014412" cy="4035619"/>
          </a:xfrm>
        </p:spPr>
      </p:pic>
    </p:spTree>
    <p:extLst>
      <p:ext uri="{BB962C8B-B14F-4D97-AF65-F5344CB8AC3E}">
        <p14:creationId xmlns:p14="http://schemas.microsoft.com/office/powerpoint/2010/main" val="956073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261AC-9C59-8A46-897E-A84002DFD335}"/>
              </a:ext>
            </a:extLst>
          </p:cNvPr>
          <p:cNvSpPr>
            <a:spLocks noGrp="1"/>
          </p:cNvSpPr>
          <p:nvPr>
            <p:ph type="title"/>
          </p:nvPr>
        </p:nvSpPr>
        <p:spPr>
          <a:xfrm>
            <a:off x="446606" y="1086361"/>
            <a:ext cx="8389483" cy="2139553"/>
          </a:xfrm>
        </p:spPr>
        <p:txBody>
          <a:bodyPr/>
          <a:lstStyle/>
          <a:p>
            <a:r>
              <a:rPr lang="en-US" sz="3200" dirty="0"/>
              <a:t>Remediating limitations of k-anonymity</a:t>
            </a:r>
          </a:p>
        </p:txBody>
      </p:sp>
      <p:sp>
        <p:nvSpPr>
          <p:cNvPr id="5" name="Text Placeholder 4">
            <a:extLst>
              <a:ext uri="{FF2B5EF4-FFF2-40B4-BE49-F238E27FC236}">
                <a16:creationId xmlns:a16="http://schemas.microsoft.com/office/drawing/2014/main" id="{01775B7A-2FB4-F942-98A6-A47A954EAD95}"/>
              </a:ext>
            </a:extLst>
          </p:cNvPr>
          <p:cNvSpPr>
            <a:spLocks noGrp="1"/>
          </p:cNvSpPr>
          <p:nvPr>
            <p:ph type="body" idx="1"/>
          </p:nvPr>
        </p:nvSpPr>
        <p:spPr>
          <a:xfrm>
            <a:off x="623888" y="3199502"/>
            <a:ext cx="7886700" cy="1125140"/>
          </a:xfrm>
        </p:spPr>
        <p:txBody>
          <a:bodyPr/>
          <a:lstStyle/>
          <a:p>
            <a:r>
              <a:rPr lang="en-US" sz="2400" dirty="0">
                <a:solidFill>
                  <a:schemeClr val="bg2"/>
                </a:solidFill>
              </a:rPr>
              <a:t>l-diversity and t-closeness</a:t>
            </a:r>
          </a:p>
        </p:txBody>
      </p:sp>
    </p:spTree>
    <p:extLst>
      <p:ext uri="{BB962C8B-B14F-4D97-AF65-F5344CB8AC3E}">
        <p14:creationId xmlns:p14="http://schemas.microsoft.com/office/powerpoint/2010/main" val="3219337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0"/>
          <p:cNvSpPr txBox="1">
            <a:spLocks noGrp="1"/>
          </p:cNvSpPr>
          <p:nvPr>
            <p:ph type="title"/>
          </p:nvPr>
        </p:nvSpPr>
        <p:spPr>
          <a:xfrm>
            <a:off x="311700" y="22860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Class Outline</a:t>
            </a:r>
            <a:endParaRPr dirty="0">
              <a:solidFill>
                <a:schemeClr val="tx1"/>
              </a:solidFill>
            </a:endParaRPr>
          </a:p>
        </p:txBody>
      </p:sp>
      <p:sp>
        <p:nvSpPr>
          <p:cNvPr id="628" name="Google Shape;628;p100"/>
          <p:cNvSpPr txBox="1">
            <a:spLocks noGrp="1"/>
          </p:cNvSpPr>
          <p:nvPr>
            <p:ph type="body" idx="1"/>
          </p:nvPr>
        </p:nvSpPr>
        <p:spPr>
          <a:xfrm>
            <a:off x="311700" y="801301"/>
            <a:ext cx="8520600" cy="3980561"/>
          </a:xfrm>
          <a:prstGeom prst="rect">
            <a:avLst/>
          </a:prstGeom>
        </p:spPr>
        <p:txBody>
          <a:bodyPr spcFirstLastPara="1" wrap="square" lIns="91425" tIns="91425" rIns="91425" bIns="91425" anchor="t" anchorCtr="0">
            <a:noAutofit/>
          </a:bodyPr>
          <a:lstStyle/>
          <a:p>
            <a:r>
              <a:rPr lang="en-US" sz="2400" dirty="0">
                <a:solidFill>
                  <a:schemeClr val="tx1"/>
                </a:solidFill>
              </a:rPr>
              <a:t>k-anonymity</a:t>
            </a:r>
            <a:endParaRPr lang="en" sz="2400" dirty="0">
              <a:solidFill>
                <a:schemeClr val="tx1"/>
              </a:solidFill>
            </a:endParaRPr>
          </a:p>
          <a:p>
            <a:r>
              <a:rPr lang="en-US" sz="2400" dirty="0">
                <a:solidFill>
                  <a:schemeClr val="tx1"/>
                </a:solidFill>
              </a:rPr>
              <a:t>l-diversity</a:t>
            </a:r>
          </a:p>
          <a:p>
            <a:r>
              <a:rPr lang="en-US" sz="2400" dirty="0">
                <a:solidFill>
                  <a:schemeClr val="tx1"/>
                </a:solidFill>
              </a:rPr>
              <a:t>t-closeness</a:t>
            </a:r>
          </a:p>
          <a:p>
            <a:endParaRPr lang="en-US" sz="2400" dirty="0">
              <a:solidFill>
                <a:schemeClr val="tx1"/>
              </a:solidFill>
            </a:endParaRPr>
          </a:p>
          <a:p>
            <a:pPr marL="596900" lvl="1" indent="0" algn="l" rtl="0">
              <a:spcBef>
                <a:spcPts val="0"/>
              </a:spcBef>
              <a:spcAft>
                <a:spcPts val="0"/>
              </a:spcAft>
              <a:buSzPts val="1400"/>
              <a:buNone/>
            </a:pPr>
            <a:r>
              <a:rPr lang="en-US" sz="2400" dirty="0">
                <a:solidFill>
                  <a:schemeClr val="tx1"/>
                </a:solidFill>
              </a:rPr>
              <a:t>		 Break &amp; post to discussion (20 minutes)</a:t>
            </a:r>
          </a:p>
          <a:p>
            <a:pPr marL="914400" lvl="1" indent="-317500" algn="l" rtl="0">
              <a:spcBef>
                <a:spcPts val="0"/>
              </a:spcBef>
              <a:spcAft>
                <a:spcPts val="0"/>
              </a:spcAft>
              <a:buSzPts val="1400"/>
              <a:buChar char="○"/>
            </a:pPr>
            <a:endParaRPr sz="2400" dirty="0">
              <a:solidFill>
                <a:schemeClr val="tx1"/>
              </a:solidFill>
            </a:endParaRPr>
          </a:p>
          <a:p>
            <a:pPr marL="457200" lvl="0" indent="-342900" algn="l" rtl="0">
              <a:spcBef>
                <a:spcPts val="0"/>
              </a:spcBef>
              <a:spcAft>
                <a:spcPts val="0"/>
              </a:spcAft>
              <a:buSzPts val="1800"/>
              <a:buChar char="●"/>
            </a:pPr>
            <a:r>
              <a:rPr lang="en-US" sz="2400" dirty="0">
                <a:solidFill>
                  <a:schemeClr val="tx1"/>
                </a:solidFill>
              </a:rPr>
              <a:t>Presentation – </a:t>
            </a:r>
            <a:r>
              <a:rPr lang="en-US" sz="2400">
                <a:solidFill>
                  <a:schemeClr val="tx1"/>
                </a:solidFill>
              </a:rPr>
              <a:t>Usable privacy (</a:t>
            </a:r>
            <a:r>
              <a:rPr lang="en-US" sz="2400" dirty="0">
                <a:solidFill>
                  <a:schemeClr val="tx1"/>
                </a:solidFill>
              </a:rPr>
              <a:t>30 minutes)</a:t>
            </a:r>
          </a:p>
          <a:p>
            <a:r>
              <a:rPr lang="en-US" sz="2400" dirty="0">
                <a:solidFill>
                  <a:schemeClr val="tx1"/>
                </a:solidFill>
              </a:rPr>
              <a:t>Hands-on coding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4476" name="Group 44"/>
          <p:cNvGraphicFramePr>
            <a:graphicFrameLocks noGrp="1"/>
          </p:cNvGraphicFramePr>
          <p:nvPr>
            <p:ph idx="1"/>
          </p:nvPr>
        </p:nvGraphicFramePr>
        <p:xfrm>
          <a:off x="1088571" y="1453242"/>
          <a:ext cx="2686050" cy="2000253"/>
        </p:xfrm>
        <a:graphic>
          <a:graphicData uri="http://schemas.openxmlformats.org/drawingml/2006/table">
            <a:tbl>
              <a:tblPr/>
              <a:tblGrid>
                <a:gridCol w="89535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tblGrid>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78712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Asian</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099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78754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Asian</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0519">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3586" name="AutoShape 45"/>
          <p:cNvSpPr>
            <a:spLocks noChangeArrowheads="1"/>
          </p:cNvSpPr>
          <p:nvPr/>
        </p:nvSpPr>
        <p:spPr bwMode="auto">
          <a:xfrm>
            <a:off x="3546021" y="2117611"/>
            <a:ext cx="857250" cy="571500"/>
          </a:xfrm>
          <a:prstGeom prst="notchedRightArrow">
            <a:avLst>
              <a:gd name="adj1" fmla="val 50000"/>
              <a:gd name="adj2" fmla="val 37500"/>
            </a:avLst>
          </a:prstGeom>
          <a:solidFill>
            <a:schemeClr val="accent1"/>
          </a:solidFill>
          <a:ln w="28575">
            <a:solidFill>
              <a:schemeClr val="tx1"/>
            </a:solidFill>
            <a:miter lim="800000"/>
            <a:headEnd/>
            <a:tailEnd/>
          </a:ln>
        </p:spPr>
        <p:txBody>
          <a:bodyPr wrap="none" anchor="ctr"/>
          <a:lstStyle/>
          <a:p>
            <a:pPr algn="ctr" eaLnBrk="0" fontAlgn="base" hangingPunct="0">
              <a:spcBef>
                <a:spcPct val="20000"/>
              </a:spcBef>
              <a:spcAft>
                <a:spcPct val="0"/>
              </a:spcAft>
              <a:buClr>
                <a:srgbClr val="008080"/>
              </a:buClr>
              <a:buFontTx/>
              <a:buChar char="•"/>
            </a:pPr>
            <a:endParaRPr lang="en-US" sz="1800">
              <a:solidFill>
                <a:srgbClr val="3366FF"/>
              </a:solidFill>
            </a:endParaRPr>
          </a:p>
        </p:txBody>
      </p:sp>
      <p:graphicFrame>
        <p:nvGraphicFramePr>
          <p:cNvPr id="1554579" name="Group 147"/>
          <p:cNvGraphicFramePr>
            <a:graphicFrameLocks noGrp="1"/>
          </p:cNvGraphicFramePr>
          <p:nvPr/>
        </p:nvGraphicFramePr>
        <p:xfrm>
          <a:off x="4460421" y="1448479"/>
          <a:ext cx="2686050" cy="2206944"/>
        </p:xfrm>
        <a:graphic>
          <a:graphicData uri="http://schemas.openxmlformats.org/drawingml/2006/table">
            <a:tbl>
              <a:tblPr/>
              <a:tblGrid>
                <a:gridCol w="89535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tblGrid>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099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0519">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3618" name="Text Box 149"/>
          <p:cNvSpPr txBox="1">
            <a:spLocks noChangeArrowheads="1"/>
          </p:cNvSpPr>
          <p:nvPr/>
        </p:nvSpPr>
        <p:spPr bwMode="auto">
          <a:xfrm>
            <a:off x="5197481" y="3905761"/>
            <a:ext cx="300274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itchFamily="34" charset="0"/>
              </a:defRPr>
            </a:lvl1pPr>
            <a:lvl2pPr marL="742950" indent="-285750">
              <a:defRPr sz="2400">
                <a:solidFill>
                  <a:schemeClr val="bg2"/>
                </a:solidFill>
                <a:latin typeface="Tahoma" pitchFamily="34" charset="0"/>
              </a:defRPr>
            </a:lvl2pPr>
            <a:lvl3pPr marL="1143000" indent="-228600">
              <a:defRPr sz="2400">
                <a:solidFill>
                  <a:schemeClr val="bg2"/>
                </a:solidFill>
                <a:latin typeface="Tahoma" pitchFamily="34" charset="0"/>
              </a:defRPr>
            </a:lvl3pPr>
            <a:lvl4pPr marL="1600200" indent="-228600">
              <a:defRPr sz="2400">
                <a:solidFill>
                  <a:schemeClr val="bg2"/>
                </a:solidFill>
                <a:latin typeface="Tahoma" pitchFamily="34" charset="0"/>
              </a:defRPr>
            </a:lvl4pPr>
            <a:lvl5pPr marL="2057400" indent="-228600">
              <a:defRPr sz="2400">
                <a:solidFill>
                  <a:schemeClr val="bg2"/>
                </a:solidFill>
                <a:latin typeface="Tahoma"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9pPr>
          </a:lstStyle>
          <a:p>
            <a:pPr algn="ctr" eaLnBrk="0" fontAlgn="base" hangingPunct="0">
              <a:spcBef>
                <a:spcPct val="20000"/>
              </a:spcBef>
              <a:spcAft>
                <a:spcPct val="0"/>
              </a:spcAft>
              <a:buClr>
                <a:srgbClr val="008080"/>
              </a:buClr>
            </a:pPr>
            <a:r>
              <a:rPr lang="en-US" sz="1800" dirty="0">
                <a:solidFill>
                  <a:srgbClr val="3366FF"/>
                </a:solidFill>
              </a:rPr>
              <a:t>This is 3-anonymous, right?</a:t>
            </a:r>
          </a:p>
        </p:txBody>
      </p:sp>
      <p:sp>
        <p:nvSpPr>
          <p:cNvPr id="11" name="Title 1">
            <a:extLst>
              <a:ext uri="{FF2B5EF4-FFF2-40B4-BE49-F238E27FC236}">
                <a16:creationId xmlns:a16="http://schemas.microsoft.com/office/drawing/2014/main" id="{EC6EAAE5-E425-AA4A-80AF-9A2E47D990A0}"/>
              </a:ext>
            </a:extLst>
          </p:cNvPr>
          <p:cNvSpPr txBox="1">
            <a:spLocks/>
          </p:cNvSpPr>
          <p:nvPr/>
        </p:nvSpPr>
        <p:spPr>
          <a:xfrm>
            <a:off x="156647" y="102138"/>
            <a:ext cx="8520600" cy="521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Homogeneity attack – another example</a:t>
            </a:r>
          </a:p>
        </p:txBody>
      </p:sp>
    </p:spTree>
    <p:extLst>
      <p:ext uri="{BB962C8B-B14F-4D97-AF65-F5344CB8AC3E}">
        <p14:creationId xmlns:p14="http://schemas.microsoft.com/office/powerpoint/2010/main" val="333615907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8596" name="Group 68"/>
          <p:cNvGraphicFramePr>
            <a:graphicFrameLocks noGrp="1"/>
          </p:cNvGraphicFramePr>
          <p:nvPr>
            <p:ph idx="1"/>
          </p:nvPr>
        </p:nvGraphicFramePr>
        <p:xfrm>
          <a:off x="1427177" y="1776009"/>
          <a:ext cx="2686050" cy="1068230"/>
        </p:xfrm>
        <a:graphic>
          <a:graphicData uri="http://schemas.openxmlformats.org/drawingml/2006/table">
            <a:tbl>
              <a:tblPr/>
              <a:tblGrid>
                <a:gridCol w="89535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tblGrid>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pitchFamily="34"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pitchFamily="34" charset="0"/>
                        </a:rPr>
                        <a:t>…</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pitchFamily="34" charset="0"/>
                        </a:rPr>
                        <a:t>…</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62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pitchFamily="34" charset="0"/>
                        </a:rPr>
                        <a:t>Rusty Shackleford</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hlink"/>
                          </a:solidFill>
                          <a:effectLst/>
                          <a:latin typeface="Arial" pitchFamily="34" charset="0"/>
                        </a:rPr>
                        <a:t>Caucas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hlink"/>
                          </a:solidFill>
                          <a:effectLst/>
                          <a:latin typeface="Arial" pitchFamily="34" charset="0"/>
                        </a:rPr>
                        <a:t>78705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pitchFamily="34"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pitchFamily="34" charset="0"/>
                        </a:rPr>
                        <a:t>…</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pitchFamily="34" charset="0"/>
                        </a:rPr>
                        <a:t>…</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558562" name="Group 34"/>
          <p:cNvGraphicFramePr>
            <a:graphicFrameLocks noGrp="1"/>
          </p:cNvGraphicFramePr>
          <p:nvPr/>
        </p:nvGraphicFramePr>
        <p:xfrm>
          <a:off x="4684727" y="1281899"/>
          <a:ext cx="2686050" cy="2206944"/>
        </p:xfrm>
        <a:graphic>
          <a:graphicData uri="http://schemas.openxmlformats.org/drawingml/2006/table">
            <a:tbl>
              <a:tblPr/>
              <a:tblGrid>
                <a:gridCol w="89535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tblGrid>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hlink"/>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hlink"/>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rgbClr val="FF0000"/>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099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hlink"/>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hlink"/>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rgbClr val="FF0000"/>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0519">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78705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218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hlink"/>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hlink"/>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rgbClr val="FF0000"/>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4628" name="AutoShape 69"/>
          <p:cNvSpPr>
            <a:spLocks noChangeArrowheads="1"/>
          </p:cNvSpPr>
          <p:nvPr/>
        </p:nvSpPr>
        <p:spPr bwMode="auto">
          <a:xfrm>
            <a:off x="4227527" y="2108194"/>
            <a:ext cx="342900" cy="332185"/>
          </a:xfrm>
          <a:prstGeom prst="plus">
            <a:avLst>
              <a:gd name="adj" fmla="val 45417"/>
            </a:avLst>
          </a:prstGeom>
          <a:solidFill>
            <a:schemeClr val="accent1"/>
          </a:solidFill>
          <a:ln w="28575">
            <a:solidFill>
              <a:schemeClr val="tx1"/>
            </a:solidFill>
            <a:miter lim="800000"/>
            <a:headEnd/>
            <a:tailEnd/>
          </a:ln>
        </p:spPr>
        <p:txBody>
          <a:bodyPr wrap="none" anchor="ctr"/>
          <a:lstStyle/>
          <a:p>
            <a:pPr algn="ctr" eaLnBrk="0" fontAlgn="base" hangingPunct="0">
              <a:spcBef>
                <a:spcPct val="20000"/>
              </a:spcBef>
              <a:spcAft>
                <a:spcPct val="0"/>
              </a:spcAft>
              <a:buClr>
                <a:srgbClr val="008080"/>
              </a:buClr>
            </a:pPr>
            <a:endParaRPr lang="en-US" sz="1800">
              <a:solidFill>
                <a:srgbClr val="3366FF"/>
              </a:solidFill>
            </a:endParaRPr>
          </a:p>
        </p:txBody>
      </p:sp>
      <p:sp>
        <p:nvSpPr>
          <p:cNvPr id="24629" name="Text Box 70"/>
          <p:cNvSpPr txBox="1">
            <a:spLocks noChangeArrowheads="1"/>
          </p:cNvSpPr>
          <p:nvPr/>
        </p:nvSpPr>
        <p:spPr bwMode="auto">
          <a:xfrm>
            <a:off x="3362589" y="3863608"/>
            <a:ext cx="487345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itchFamily="34" charset="0"/>
              </a:defRPr>
            </a:lvl1pPr>
            <a:lvl2pPr marL="742950" indent="-285750">
              <a:defRPr sz="2400">
                <a:solidFill>
                  <a:schemeClr val="bg2"/>
                </a:solidFill>
                <a:latin typeface="Tahoma" pitchFamily="34" charset="0"/>
              </a:defRPr>
            </a:lvl2pPr>
            <a:lvl3pPr marL="1143000" indent="-228600">
              <a:defRPr sz="2400">
                <a:solidFill>
                  <a:schemeClr val="bg2"/>
                </a:solidFill>
                <a:latin typeface="Tahoma" pitchFamily="34" charset="0"/>
              </a:defRPr>
            </a:lvl3pPr>
            <a:lvl4pPr marL="1600200" indent="-228600">
              <a:defRPr sz="2400">
                <a:solidFill>
                  <a:schemeClr val="bg2"/>
                </a:solidFill>
                <a:latin typeface="Tahoma" pitchFamily="34" charset="0"/>
              </a:defRPr>
            </a:lvl4pPr>
            <a:lvl5pPr marL="2057400" indent="-228600">
              <a:defRPr sz="2400">
                <a:solidFill>
                  <a:schemeClr val="bg2"/>
                </a:solidFill>
                <a:latin typeface="Tahoma"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9pPr>
          </a:lstStyle>
          <a:p>
            <a:pPr algn="ctr" eaLnBrk="0" fontAlgn="base" hangingPunct="0">
              <a:spcBef>
                <a:spcPct val="20000"/>
              </a:spcBef>
              <a:spcAft>
                <a:spcPct val="0"/>
              </a:spcAft>
              <a:buClr>
                <a:srgbClr val="008080"/>
              </a:buClr>
            </a:pPr>
            <a:r>
              <a:rPr lang="en-US" sz="1800" dirty="0">
                <a:solidFill>
                  <a:srgbClr val="3366FF"/>
                </a:solidFill>
              </a:rPr>
              <a:t>Problem: sensitive attributes are not “diverse”</a:t>
            </a:r>
          </a:p>
          <a:p>
            <a:pPr algn="ctr" eaLnBrk="0" fontAlgn="base" hangingPunct="0">
              <a:lnSpc>
                <a:spcPct val="80000"/>
              </a:lnSpc>
              <a:spcBef>
                <a:spcPct val="20000"/>
              </a:spcBef>
              <a:spcAft>
                <a:spcPct val="0"/>
              </a:spcAft>
              <a:buClr>
                <a:srgbClr val="008080"/>
              </a:buClr>
            </a:pPr>
            <a:r>
              <a:rPr lang="en-US" sz="1800" dirty="0">
                <a:solidFill>
                  <a:srgbClr val="3366FF"/>
                </a:solidFill>
              </a:rPr>
              <a:t>              within each quasi-identifier group</a:t>
            </a:r>
          </a:p>
        </p:txBody>
      </p:sp>
    </p:spTree>
    <p:extLst>
      <p:ext uri="{BB962C8B-B14F-4D97-AF65-F5344CB8AC3E}">
        <p14:creationId xmlns:p14="http://schemas.microsoft.com/office/powerpoint/2010/main" val="65706764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21E7C79-011E-6F4E-996D-E131F2AB6756}"/>
              </a:ext>
            </a:extLst>
          </p:cNvPr>
          <p:cNvSpPr txBox="1">
            <a:spLocks/>
          </p:cNvSpPr>
          <p:nvPr/>
        </p:nvSpPr>
        <p:spPr>
          <a:xfrm>
            <a:off x="156647" y="102138"/>
            <a:ext cx="8520600" cy="970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Homogeneity attack </a:t>
            </a:r>
          </a:p>
          <a:p>
            <a:r>
              <a:rPr lang="en-US" dirty="0">
                <a:sym typeface="Wingdings" pitchFamily="2" charset="2"/>
              </a:rPr>
              <a:t>via c</a:t>
            </a:r>
            <a:r>
              <a:rPr lang="en-US" dirty="0"/>
              <a:t>orrespondence to suppressed variables</a:t>
            </a:r>
          </a:p>
        </p:txBody>
      </p:sp>
      <p:graphicFrame>
        <p:nvGraphicFramePr>
          <p:cNvPr id="6" name="Group 77">
            <a:extLst>
              <a:ext uri="{FF2B5EF4-FFF2-40B4-BE49-F238E27FC236}">
                <a16:creationId xmlns:a16="http://schemas.microsoft.com/office/drawing/2014/main" id="{682933CB-5D05-B34B-8288-42549BEE6B30}"/>
              </a:ext>
            </a:extLst>
          </p:cNvPr>
          <p:cNvGraphicFramePr>
            <a:graphicFrameLocks/>
          </p:cNvGraphicFramePr>
          <p:nvPr/>
        </p:nvGraphicFramePr>
        <p:xfrm>
          <a:off x="553616" y="1639078"/>
          <a:ext cx="3429000" cy="2003426"/>
        </p:xfrm>
        <a:graphic>
          <a:graphicData uri="http://schemas.openxmlformats.org/drawingml/2006/table">
            <a:tbl>
              <a:tblPr/>
              <a:tblGrid>
                <a:gridCol w="895350">
                  <a:extLst>
                    <a:ext uri="{9D8B030D-6E8A-4147-A177-3AD203B41FA5}">
                      <a16:colId xmlns:a16="http://schemas.microsoft.com/office/drawing/2014/main" val="20000"/>
                    </a:ext>
                  </a:extLst>
                </a:gridCol>
                <a:gridCol w="506413">
                  <a:extLst>
                    <a:ext uri="{9D8B030D-6E8A-4147-A177-3AD203B41FA5}">
                      <a16:colId xmlns:a16="http://schemas.microsoft.com/office/drawing/2014/main" val="20001"/>
                    </a:ext>
                  </a:extLst>
                </a:gridCol>
                <a:gridCol w="506412">
                  <a:extLst>
                    <a:ext uri="{9D8B030D-6E8A-4147-A177-3AD203B41FA5}">
                      <a16:colId xmlns:a16="http://schemas.microsoft.com/office/drawing/2014/main" val="20002"/>
                    </a:ext>
                  </a:extLst>
                </a:gridCol>
                <a:gridCol w="1520825">
                  <a:extLst>
                    <a:ext uri="{9D8B030D-6E8A-4147-A177-3AD203B41FA5}">
                      <a16:colId xmlns:a16="http://schemas.microsoft.com/office/drawing/2014/main" val="20003"/>
                    </a:ext>
                  </a:extLst>
                </a:gridCol>
              </a:tblGrid>
              <a:tr h="25082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QID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Zipcode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Sex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47677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Ovarian 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47602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Ovarian 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47678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Prostate 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47905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47909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dirty="0">
                          <a:ln>
                            <a:noFill/>
                          </a:ln>
                          <a:solidFill>
                            <a:schemeClr val="tx1"/>
                          </a:solidFill>
                          <a:effectLst/>
                          <a:latin typeface="Verdana" pitchFamily="34" charset="0"/>
                          <a:ea typeface="宋体" pitchFamily="2" charset="-122"/>
                        </a:rPr>
                        <a:t>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47906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dirty="0">
                          <a:ln>
                            <a:noFill/>
                          </a:ln>
                          <a:solidFill>
                            <a:schemeClr val="tx1"/>
                          </a:solidFill>
                          <a:effectLst/>
                          <a:latin typeface="Verdana"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8" name="Group 76">
            <a:extLst>
              <a:ext uri="{FF2B5EF4-FFF2-40B4-BE49-F238E27FC236}">
                <a16:creationId xmlns:a16="http://schemas.microsoft.com/office/drawing/2014/main" id="{3F7FACBD-AB7D-294F-A70A-C55BB6C9F288}"/>
              </a:ext>
            </a:extLst>
          </p:cNvPr>
          <p:cNvGraphicFramePr>
            <a:graphicFrameLocks noGrp="1"/>
          </p:cNvGraphicFramePr>
          <p:nvPr/>
        </p:nvGraphicFramePr>
        <p:xfrm>
          <a:off x="4287416" y="1639078"/>
          <a:ext cx="3733800" cy="2019408"/>
        </p:xfrm>
        <a:graphic>
          <a:graphicData uri="http://schemas.openxmlformats.org/drawingml/2006/table">
            <a:tbl>
              <a:tblPr/>
              <a:tblGrid>
                <a:gridCol w="838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258998">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QID</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SA</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899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Zipcode</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Age</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Sex</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Disease</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0652">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476**</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476**</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476**</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2*</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Ovarian Cancer</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Ovarian Cancer</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Prostate Cancer</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0652">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4790*</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4790*</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4790*</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[43,52]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[43,52]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[43,52]</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Flu</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Heart Disease</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Heart Disease</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 name="Rectangle 73">
            <a:extLst>
              <a:ext uri="{FF2B5EF4-FFF2-40B4-BE49-F238E27FC236}">
                <a16:creationId xmlns:a16="http://schemas.microsoft.com/office/drawing/2014/main" id="{4D6F8B83-A4D6-4A44-B9AA-F264F235259E}"/>
              </a:ext>
            </a:extLst>
          </p:cNvPr>
          <p:cNvSpPr>
            <a:spLocks noChangeArrowheads="1"/>
          </p:cNvSpPr>
          <p:nvPr/>
        </p:nvSpPr>
        <p:spPr bwMode="auto">
          <a:xfrm>
            <a:off x="477416" y="1181878"/>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itchFamily="2" charset="2"/>
              <a:buNone/>
            </a:pPr>
            <a:r>
              <a:rPr lang="en-US" altLang="zh-CN" sz="2000">
                <a:ea typeface="SimSun" panose="02010600030101010101" pitchFamily="2" charset="-122"/>
              </a:rPr>
              <a:t>Microdata</a:t>
            </a:r>
          </a:p>
        </p:txBody>
      </p:sp>
      <p:sp>
        <p:nvSpPr>
          <p:cNvPr id="10" name="Rectangle 74">
            <a:extLst>
              <a:ext uri="{FF2B5EF4-FFF2-40B4-BE49-F238E27FC236}">
                <a16:creationId xmlns:a16="http://schemas.microsoft.com/office/drawing/2014/main" id="{7AF1C3CD-A967-024C-8E48-E5FFAEA5CD2E}"/>
              </a:ext>
            </a:extLst>
          </p:cNvPr>
          <p:cNvSpPr>
            <a:spLocks noChangeArrowheads="1"/>
          </p:cNvSpPr>
          <p:nvPr/>
        </p:nvSpPr>
        <p:spPr bwMode="auto">
          <a:xfrm>
            <a:off x="4315991" y="1181878"/>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itchFamily="2" charset="2"/>
              <a:buNone/>
            </a:pPr>
            <a:r>
              <a:rPr lang="en-US" altLang="zh-CN" sz="2000">
                <a:ea typeface="SimSun" panose="02010600030101010101" pitchFamily="2" charset="-122"/>
              </a:rPr>
              <a:t>Generalized table</a:t>
            </a:r>
          </a:p>
        </p:txBody>
      </p:sp>
      <p:sp>
        <p:nvSpPr>
          <p:cNvPr id="11" name="Rectangle 3">
            <a:extLst>
              <a:ext uri="{FF2B5EF4-FFF2-40B4-BE49-F238E27FC236}">
                <a16:creationId xmlns:a16="http://schemas.microsoft.com/office/drawing/2014/main" id="{44A3E645-1862-C04B-84D4-A401EFC55E54}"/>
              </a:ext>
            </a:extLst>
          </p:cNvPr>
          <p:cNvSpPr txBox="1">
            <a:spLocks noChangeArrowheads="1"/>
          </p:cNvSpPr>
          <p:nvPr/>
        </p:nvSpPr>
        <p:spPr>
          <a:xfrm>
            <a:off x="213617" y="3879202"/>
            <a:ext cx="8406659" cy="1180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altLang="zh-CN" dirty="0">
                <a:ea typeface="SimSun" panose="02010600030101010101" pitchFamily="2" charset="-122"/>
              </a:rPr>
              <a:t>Released table is 3-anonymous</a:t>
            </a:r>
          </a:p>
          <a:p>
            <a:r>
              <a:rPr lang="en-US" altLang="zh-CN" dirty="0">
                <a:ea typeface="SimSun" panose="02010600030101010101" pitchFamily="2" charset="-122"/>
              </a:rPr>
              <a:t>If the adversary knows Alice’s quasi-identifier (47677, 29, F), he still does not know which of the first 3 records corresponds to Alice’s record</a:t>
            </a:r>
          </a:p>
          <a:p>
            <a:pPr lvl="1"/>
            <a:endParaRPr lang="zh-CN" altLang="en-US" dirty="0">
              <a:ea typeface="SimSun" panose="02010600030101010101" pitchFamily="2" charset="-122"/>
            </a:endParaRPr>
          </a:p>
        </p:txBody>
      </p:sp>
      <p:sp>
        <p:nvSpPr>
          <p:cNvPr id="13" name="Oval 78">
            <a:extLst>
              <a:ext uri="{FF2B5EF4-FFF2-40B4-BE49-F238E27FC236}">
                <a16:creationId xmlns:a16="http://schemas.microsoft.com/office/drawing/2014/main" id="{8AA05370-770E-F646-AA08-459BF32EF01F}"/>
              </a:ext>
            </a:extLst>
          </p:cNvPr>
          <p:cNvSpPr>
            <a:spLocks noChangeArrowheads="1"/>
          </p:cNvSpPr>
          <p:nvPr/>
        </p:nvSpPr>
        <p:spPr bwMode="auto">
          <a:xfrm>
            <a:off x="553616" y="2128936"/>
            <a:ext cx="1925638" cy="304800"/>
          </a:xfrm>
          <a:prstGeom prst="ellipse">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14" name="Oval 79">
            <a:extLst>
              <a:ext uri="{FF2B5EF4-FFF2-40B4-BE49-F238E27FC236}">
                <a16:creationId xmlns:a16="http://schemas.microsoft.com/office/drawing/2014/main" id="{F5478A96-28A7-774E-A45A-503AFC4B13E8}"/>
              </a:ext>
            </a:extLst>
          </p:cNvPr>
          <p:cNvSpPr>
            <a:spLocks noChangeArrowheads="1"/>
          </p:cNvSpPr>
          <p:nvPr/>
        </p:nvSpPr>
        <p:spPr bwMode="auto">
          <a:xfrm>
            <a:off x="4287416" y="2094996"/>
            <a:ext cx="2238375" cy="807721"/>
          </a:xfrm>
          <a:prstGeom prst="ellipse">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15" name="Oval 79">
            <a:extLst>
              <a:ext uri="{FF2B5EF4-FFF2-40B4-BE49-F238E27FC236}">
                <a16:creationId xmlns:a16="http://schemas.microsoft.com/office/drawing/2014/main" id="{B5CC2B99-3A8E-A74D-932E-213814B5424E}"/>
              </a:ext>
            </a:extLst>
          </p:cNvPr>
          <p:cNvSpPr>
            <a:spLocks noChangeArrowheads="1"/>
          </p:cNvSpPr>
          <p:nvPr/>
        </p:nvSpPr>
        <p:spPr bwMode="auto">
          <a:xfrm>
            <a:off x="6272229" y="2305283"/>
            <a:ext cx="1955362" cy="816739"/>
          </a:xfrm>
          <a:prstGeom prst="irregularSeal1">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16" name="TextBox 15">
            <a:extLst>
              <a:ext uri="{FF2B5EF4-FFF2-40B4-BE49-F238E27FC236}">
                <a16:creationId xmlns:a16="http://schemas.microsoft.com/office/drawing/2014/main" id="{BCB3EC8E-5F34-E442-BC5E-C88A7BCA7B0B}"/>
              </a:ext>
            </a:extLst>
          </p:cNvPr>
          <p:cNvSpPr txBox="1">
            <a:spLocks noChangeArrowheads="1"/>
          </p:cNvSpPr>
          <p:nvPr/>
        </p:nvSpPr>
        <p:spPr bwMode="auto">
          <a:xfrm>
            <a:off x="7959016" y="2706962"/>
            <a:ext cx="3955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rgbClr val="FF0000"/>
                </a:solidFill>
              </a:rPr>
              <a:t>!!</a:t>
            </a:r>
          </a:p>
        </p:txBody>
      </p:sp>
    </p:spTree>
    <p:extLst>
      <p:ext uri="{BB962C8B-B14F-4D97-AF65-F5344CB8AC3E}">
        <p14:creationId xmlns:p14="http://schemas.microsoft.com/office/powerpoint/2010/main" val="224800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build="p"/>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111">
            <a:extLst>
              <a:ext uri="{FF2B5EF4-FFF2-40B4-BE49-F238E27FC236}">
                <a16:creationId xmlns:a16="http://schemas.microsoft.com/office/drawing/2014/main" id="{B1867C22-9430-F54B-8AC0-E9784B17D455}"/>
              </a:ext>
            </a:extLst>
          </p:cNvPr>
          <p:cNvGraphicFramePr>
            <a:graphicFrameLocks noGrp="1"/>
          </p:cNvGraphicFramePr>
          <p:nvPr/>
        </p:nvGraphicFramePr>
        <p:xfrm>
          <a:off x="4852308" y="469465"/>
          <a:ext cx="3875313" cy="4303804"/>
        </p:xfrm>
        <a:graphic>
          <a:graphicData uri="http://schemas.openxmlformats.org/drawingml/2006/table">
            <a:tbl>
              <a:tblPr/>
              <a:tblGrid>
                <a:gridCol w="1291771">
                  <a:extLst>
                    <a:ext uri="{9D8B030D-6E8A-4147-A177-3AD203B41FA5}">
                      <a16:colId xmlns:a16="http://schemas.microsoft.com/office/drawing/2014/main" val="20000"/>
                    </a:ext>
                  </a:extLst>
                </a:gridCol>
                <a:gridCol w="1291771">
                  <a:extLst>
                    <a:ext uri="{9D8B030D-6E8A-4147-A177-3AD203B41FA5}">
                      <a16:colId xmlns:a16="http://schemas.microsoft.com/office/drawing/2014/main" val="20001"/>
                    </a:ext>
                  </a:extLst>
                </a:gridCol>
                <a:gridCol w="1291771">
                  <a:extLst>
                    <a:ext uri="{9D8B030D-6E8A-4147-A177-3AD203B41FA5}">
                      <a16:colId xmlns:a16="http://schemas.microsoft.com/office/drawing/2014/main" val="20002"/>
                    </a:ext>
                  </a:extLst>
                </a:gridCol>
              </a:tblGrid>
              <a:tr h="29677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err="1">
                          <a:ln>
                            <a:noFill/>
                          </a:ln>
                          <a:solidFill>
                            <a:schemeClr val="tx1"/>
                          </a:solidFill>
                          <a:effectLst/>
                          <a:latin typeface="Arial" charset="0"/>
                        </a:rPr>
                        <a:t>Caucas</a:t>
                      </a:r>
                      <a:endParaRPr kumimoji="1"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02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302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158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302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302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302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302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Asian/</a:t>
                      </a:r>
                      <a:r>
                        <a:rPr kumimoji="1" lang="en-US" sz="1400" b="0" i="0" u="none" strike="noStrike" cap="none" normalizeH="0" baseline="0" dirty="0" err="1">
                          <a:ln>
                            <a:noFill/>
                          </a:ln>
                          <a:solidFill>
                            <a:schemeClr val="tx1"/>
                          </a:solidFill>
                          <a:effectLst/>
                          <a:latin typeface="Arial" charset="0"/>
                        </a:rPr>
                        <a:t>AfrAm</a:t>
                      </a:r>
                      <a:endParaRPr kumimoji="1"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158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302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166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302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6" name="Oval 112">
            <a:extLst>
              <a:ext uri="{FF2B5EF4-FFF2-40B4-BE49-F238E27FC236}">
                <a16:creationId xmlns:a16="http://schemas.microsoft.com/office/drawing/2014/main" id="{C8E95317-1FF2-B647-82D8-E29566900DF7}"/>
              </a:ext>
            </a:extLst>
          </p:cNvPr>
          <p:cNvSpPr>
            <a:spLocks noChangeArrowheads="1"/>
          </p:cNvSpPr>
          <p:nvPr/>
        </p:nvSpPr>
        <p:spPr bwMode="auto">
          <a:xfrm>
            <a:off x="7138307" y="2604653"/>
            <a:ext cx="1589314" cy="2408237"/>
          </a:xfrm>
          <a:prstGeom prst="ellipse">
            <a:avLst/>
          </a:pr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endParaRPr lang="en-US" altLang="en-US"/>
          </a:p>
        </p:txBody>
      </p:sp>
      <p:sp>
        <p:nvSpPr>
          <p:cNvPr id="19" name="Text Box 64">
            <a:extLst>
              <a:ext uri="{FF2B5EF4-FFF2-40B4-BE49-F238E27FC236}">
                <a16:creationId xmlns:a16="http://schemas.microsoft.com/office/drawing/2014/main" id="{01F28E64-06F1-9449-98BB-4881205BB1E0}"/>
              </a:ext>
            </a:extLst>
          </p:cNvPr>
          <p:cNvSpPr txBox="1">
            <a:spLocks noChangeArrowheads="1"/>
          </p:cNvSpPr>
          <p:nvPr/>
        </p:nvSpPr>
        <p:spPr bwMode="auto">
          <a:xfrm>
            <a:off x="857250" y="4053971"/>
            <a:ext cx="4724400"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dirty="0">
                <a:solidFill>
                  <a:srgbClr val="0070C0"/>
                </a:solidFill>
              </a:rPr>
              <a:t>Sensitive attributes must be</a:t>
            </a:r>
          </a:p>
          <a:p>
            <a:pPr>
              <a:lnSpc>
                <a:spcPct val="90000"/>
              </a:lnSpc>
              <a:buFontTx/>
              <a:buNone/>
            </a:pPr>
            <a:r>
              <a:rPr lang="en-US" altLang="en-US" dirty="0">
                <a:solidFill>
                  <a:srgbClr val="0070C0"/>
                </a:solidFill>
              </a:rPr>
              <a:t>“diverse” within each</a:t>
            </a:r>
          </a:p>
          <a:p>
            <a:pPr>
              <a:lnSpc>
                <a:spcPct val="90000"/>
              </a:lnSpc>
              <a:buFontTx/>
              <a:buNone/>
            </a:pPr>
            <a:r>
              <a:rPr lang="en-US" altLang="en-US" dirty="0">
                <a:solidFill>
                  <a:srgbClr val="0070C0"/>
                </a:solidFill>
              </a:rPr>
              <a:t>quasi-identifier equivalence class</a:t>
            </a:r>
          </a:p>
        </p:txBody>
      </p:sp>
      <p:sp>
        <p:nvSpPr>
          <p:cNvPr id="20" name="Title 1">
            <a:extLst>
              <a:ext uri="{FF2B5EF4-FFF2-40B4-BE49-F238E27FC236}">
                <a16:creationId xmlns:a16="http://schemas.microsoft.com/office/drawing/2014/main" id="{4EE286E2-DA3F-A64C-8941-65538A132772}"/>
              </a:ext>
            </a:extLst>
          </p:cNvPr>
          <p:cNvSpPr>
            <a:spLocks noGrp="1"/>
          </p:cNvSpPr>
          <p:nvPr>
            <p:ph type="title"/>
          </p:nvPr>
        </p:nvSpPr>
        <p:spPr>
          <a:xfrm>
            <a:off x="150473" y="73053"/>
            <a:ext cx="7155024" cy="690465"/>
          </a:xfrm>
        </p:spPr>
        <p:txBody>
          <a:bodyPr/>
          <a:lstStyle/>
          <a:p>
            <a:r>
              <a:rPr lang="en-US" sz="2800" dirty="0"/>
              <a:t>l-diversity</a:t>
            </a:r>
          </a:p>
        </p:txBody>
      </p:sp>
      <p:sp>
        <p:nvSpPr>
          <p:cNvPr id="21" name="Text Box 65">
            <a:extLst>
              <a:ext uri="{FF2B5EF4-FFF2-40B4-BE49-F238E27FC236}">
                <a16:creationId xmlns:a16="http://schemas.microsoft.com/office/drawing/2014/main" id="{393420ED-CFD6-6D4B-876D-99DB66AC20F4}"/>
              </a:ext>
            </a:extLst>
          </p:cNvPr>
          <p:cNvSpPr txBox="1">
            <a:spLocks noChangeArrowheads="1"/>
          </p:cNvSpPr>
          <p:nvPr/>
        </p:nvSpPr>
        <p:spPr bwMode="auto">
          <a:xfrm>
            <a:off x="1109759" y="2221257"/>
            <a:ext cx="3198311" cy="400110"/>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t>[</a:t>
            </a:r>
            <a:r>
              <a:rPr lang="en-US" altLang="en-US" sz="1500" dirty="0">
                <a:hlinkClick r:id="rId2"/>
              </a:rPr>
              <a:t>Machanavajjhala et al., ICDE ‘06</a:t>
            </a:r>
            <a:r>
              <a:rPr lang="en-US" altLang="en-US" sz="2000" dirty="0"/>
              <a:t>]</a:t>
            </a:r>
          </a:p>
        </p:txBody>
      </p:sp>
      <p:pic>
        <p:nvPicPr>
          <p:cNvPr id="22" name="Picture 21">
            <a:extLst>
              <a:ext uri="{FF2B5EF4-FFF2-40B4-BE49-F238E27FC236}">
                <a16:creationId xmlns:a16="http://schemas.microsoft.com/office/drawing/2014/main" id="{5978437A-1A1C-8145-9B58-69C57F329077}"/>
              </a:ext>
            </a:extLst>
          </p:cNvPr>
          <p:cNvPicPr>
            <a:picLocks noChangeAspect="1"/>
          </p:cNvPicPr>
          <p:nvPr/>
        </p:nvPicPr>
        <p:blipFill>
          <a:blip r:embed="rId3"/>
          <a:stretch>
            <a:fillRect/>
          </a:stretch>
        </p:blipFill>
        <p:spPr>
          <a:xfrm>
            <a:off x="150473" y="1247231"/>
            <a:ext cx="4453779" cy="959276"/>
          </a:xfrm>
          <a:prstGeom prst="rect">
            <a:avLst/>
          </a:prstGeom>
        </p:spPr>
      </p:pic>
    </p:spTree>
    <p:extLst>
      <p:ext uri="{BB962C8B-B14F-4D97-AF65-F5344CB8AC3E}">
        <p14:creationId xmlns:p14="http://schemas.microsoft.com/office/powerpoint/2010/main" val="3476197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65">
            <a:extLst>
              <a:ext uri="{FF2B5EF4-FFF2-40B4-BE49-F238E27FC236}">
                <a16:creationId xmlns:a16="http://schemas.microsoft.com/office/drawing/2014/main" id="{30A9D78A-2198-4D4C-9672-CE5B7FC0C52E}"/>
              </a:ext>
            </a:extLst>
          </p:cNvPr>
          <p:cNvSpPr txBox="1">
            <a:spLocks noChangeArrowheads="1"/>
          </p:cNvSpPr>
          <p:nvPr/>
        </p:nvSpPr>
        <p:spPr bwMode="auto">
          <a:xfrm>
            <a:off x="5945689" y="4743390"/>
            <a:ext cx="3198311" cy="400110"/>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t>[</a:t>
            </a:r>
            <a:r>
              <a:rPr lang="en-US" altLang="en-US" sz="1500" dirty="0">
                <a:hlinkClick r:id="rId2"/>
              </a:rPr>
              <a:t>Machanavajjhala et al., ICDE ‘06</a:t>
            </a:r>
            <a:r>
              <a:rPr lang="en-US" altLang="en-US" sz="2000" dirty="0"/>
              <a:t>]</a:t>
            </a:r>
          </a:p>
        </p:txBody>
      </p:sp>
      <p:pic>
        <p:nvPicPr>
          <p:cNvPr id="11" name="Picture 10">
            <a:extLst>
              <a:ext uri="{FF2B5EF4-FFF2-40B4-BE49-F238E27FC236}">
                <a16:creationId xmlns:a16="http://schemas.microsoft.com/office/drawing/2014/main" id="{D6DD45B8-51F4-F740-8D5D-DCFD6D4B3E37}"/>
              </a:ext>
            </a:extLst>
          </p:cNvPr>
          <p:cNvPicPr>
            <a:picLocks noChangeAspect="1"/>
          </p:cNvPicPr>
          <p:nvPr/>
        </p:nvPicPr>
        <p:blipFill>
          <a:blip r:embed="rId3"/>
          <a:stretch>
            <a:fillRect/>
          </a:stretch>
        </p:blipFill>
        <p:spPr>
          <a:xfrm>
            <a:off x="1272393" y="318655"/>
            <a:ext cx="6545630" cy="2369127"/>
          </a:xfrm>
          <a:prstGeom prst="rect">
            <a:avLst/>
          </a:prstGeom>
        </p:spPr>
      </p:pic>
      <p:pic>
        <p:nvPicPr>
          <p:cNvPr id="13" name="Picture 12">
            <a:extLst>
              <a:ext uri="{FF2B5EF4-FFF2-40B4-BE49-F238E27FC236}">
                <a16:creationId xmlns:a16="http://schemas.microsoft.com/office/drawing/2014/main" id="{92A29A81-AF71-3949-AEEF-1F0EB8053977}"/>
              </a:ext>
            </a:extLst>
          </p:cNvPr>
          <p:cNvPicPr>
            <a:picLocks noChangeAspect="1"/>
          </p:cNvPicPr>
          <p:nvPr/>
        </p:nvPicPr>
        <p:blipFill>
          <a:blip r:embed="rId4"/>
          <a:stretch>
            <a:fillRect/>
          </a:stretch>
        </p:blipFill>
        <p:spPr>
          <a:xfrm>
            <a:off x="749495" y="3021157"/>
            <a:ext cx="7591425" cy="1104207"/>
          </a:xfrm>
          <a:prstGeom prst="rect">
            <a:avLst/>
          </a:prstGeom>
        </p:spPr>
      </p:pic>
      <p:sp>
        <p:nvSpPr>
          <p:cNvPr id="14" name="Rectangle 13">
            <a:extLst>
              <a:ext uri="{FF2B5EF4-FFF2-40B4-BE49-F238E27FC236}">
                <a16:creationId xmlns:a16="http://schemas.microsoft.com/office/drawing/2014/main" id="{B0FDF15C-B481-5849-A015-9E1FE77FC4CC}"/>
              </a:ext>
            </a:extLst>
          </p:cNvPr>
          <p:cNvSpPr/>
          <p:nvPr/>
        </p:nvSpPr>
        <p:spPr>
          <a:xfrm>
            <a:off x="7734300" y="3695700"/>
            <a:ext cx="800100"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858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F66EF-47DC-9948-819C-87F704507C01}"/>
              </a:ext>
            </a:extLst>
          </p:cNvPr>
          <p:cNvPicPr>
            <a:picLocks noChangeAspect="1"/>
          </p:cNvPicPr>
          <p:nvPr/>
        </p:nvPicPr>
        <p:blipFill rotWithShape="1">
          <a:blip r:embed="rId2"/>
          <a:srcRect r="7798" b="36413"/>
          <a:stretch/>
        </p:blipFill>
        <p:spPr>
          <a:xfrm>
            <a:off x="261260" y="157685"/>
            <a:ext cx="8496920" cy="1347265"/>
          </a:xfrm>
          <a:prstGeom prst="rect">
            <a:avLst/>
          </a:prstGeom>
          <a:solidFill>
            <a:srgbClr val="76D6FF">
              <a:alpha val="41176"/>
            </a:srgbClr>
          </a:solidFill>
          <a:ln w="19050">
            <a:noFill/>
          </a:ln>
        </p:spPr>
      </p:pic>
      <p:pic>
        <p:nvPicPr>
          <p:cNvPr id="10" name="Picture 9">
            <a:extLst>
              <a:ext uri="{FF2B5EF4-FFF2-40B4-BE49-F238E27FC236}">
                <a16:creationId xmlns:a16="http://schemas.microsoft.com/office/drawing/2014/main" id="{9F2A60A6-27EF-7245-B7B3-38A68E537147}"/>
              </a:ext>
            </a:extLst>
          </p:cNvPr>
          <p:cNvPicPr>
            <a:picLocks noChangeAspect="1"/>
          </p:cNvPicPr>
          <p:nvPr/>
        </p:nvPicPr>
        <p:blipFill>
          <a:blip r:embed="rId3"/>
          <a:stretch>
            <a:fillRect/>
          </a:stretch>
        </p:blipFill>
        <p:spPr>
          <a:xfrm>
            <a:off x="2083042" y="1581150"/>
            <a:ext cx="4662855" cy="3202202"/>
          </a:xfrm>
          <a:prstGeom prst="rect">
            <a:avLst/>
          </a:prstGeom>
        </p:spPr>
      </p:pic>
      <p:pic>
        <p:nvPicPr>
          <p:cNvPr id="12" name="Picture 11">
            <a:extLst>
              <a:ext uri="{FF2B5EF4-FFF2-40B4-BE49-F238E27FC236}">
                <a16:creationId xmlns:a16="http://schemas.microsoft.com/office/drawing/2014/main" id="{16DC212C-6BE7-DF41-8E0B-DC8C26142B42}"/>
              </a:ext>
            </a:extLst>
          </p:cNvPr>
          <p:cNvPicPr>
            <a:picLocks noChangeAspect="1"/>
          </p:cNvPicPr>
          <p:nvPr/>
        </p:nvPicPr>
        <p:blipFill>
          <a:blip r:embed="rId4"/>
          <a:stretch>
            <a:fillRect/>
          </a:stretch>
        </p:blipFill>
        <p:spPr>
          <a:xfrm>
            <a:off x="5343525" y="4688752"/>
            <a:ext cx="2238375" cy="341599"/>
          </a:xfrm>
          <a:prstGeom prst="rect">
            <a:avLst/>
          </a:prstGeom>
        </p:spPr>
      </p:pic>
    </p:spTree>
    <p:extLst>
      <p:ext uri="{BB962C8B-B14F-4D97-AF65-F5344CB8AC3E}">
        <p14:creationId xmlns:p14="http://schemas.microsoft.com/office/powerpoint/2010/main" val="395614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7AF7D25-230D-9C40-BD70-CDE13841925C}"/>
              </a:ext>
            </a:extLst>
          </p:cNvPr>
          <p:cNvSpPr>
            <a:spLocks noGrp="1" noChangeArrowheads="1"/>
          </p:cNvSpPr>
          <p:nvPr>
            <p:ph type="body" idx="1"/>
          </p:nvPr>
        </p:nvSpPr>
        <p:spPr>
          <a:xfrm>
            <a:off x="223933" y="959628"/>
            <a:ext cx="8178800" cy="1600200"/>
          </a:xfrm>
        </p:spPr>
        <p:txBody>
          <a:bodyPr/>
          <a:lstStyle/>
          <a:p>
            <a:pPr marL="285750" indent="-285750">
              <a:buFont typeface="Arial" panose="020B0604020202020204" pitchFamily="34" charset="0"/>
              <a:buChar char="•"/>
            </a:pPr>
            <a:r>
              <a:rPr lang="en-US" altLang="zh-CN" dirty="0">
                <a:solidFill>
                  <a:schemeClr val="tx1"/>
                </a:solidFill>
                <a:ea typeface="SimSun" panose="02010600030101010101" pitchFamily="2" charset="-122"/>
              </a:rPr>
              <a:t>Each equivalence class has at least l well-represented sensitive values</a:t>
            </a:r>
          </a:p>
          <a:p>
            <a:pPr marL="285750" indent="-285750">
              <a:buFont typeface="Arial" panose="020B0604020202020204" pitchFamily="34" charset="0"/>
              <a:buChar char="•"/>
            </a:pPr>
            <a:endParaRPr lang="en-US" altLang="zh-CN" sz="1000" dirty="0">
              <a:solidFill>
                <a:schemeClr val="tx1"/>
              </a:solidFill>
              <a:ea typeface="SimSun" panose="02010600030101010101" pitchFamily="2" charset="-122"/>
            </a:endParaRPr>
          </a:p>
          <a:p>
            <a:pPr marL="285750" indent="-285750">
              <a:buFont typeface="Arial" panose="020B0604020202020204" pitchFamily="34" charset="0"/>
              <a:buChar char="•"/>
            </a:pPr>
            <a:r>
              <a:rPr lang="en-US" altLang="zh-CN" dirty="0">
                <a:solidFill>
                  <a:schemeClr val="tx1"/>
                </a:solidFill>
                <a:ea typeface="SimSun" panose="02010600030101010101" pitchFamily="2" charset="-122"/>
              </a:rPr>
              <a:t>Doesn’t prevent probabilistic inference attacks</a:t>
            </a:r>
          </a:p>
        </p:txBody>
      </p:sp>
      <p:graphicFrame>
        <p:nvGraphicFramePr>
          <p:cNvPr id="6" name="Object 4">
            <a:extLst>
              <a:ext uri="{FF2B5EF4-FFF2-40B4-BE49-F238E27FC236}">
                <a16:creationId xmlns:a16="http://schemas.microsoft.com/office/drawing/2014/main" id="{D3DCE88D-5775-A94C-86DB-C7B725CF5FFC}"/>
              </a:ext>
            </a:extLst>
          </p:cNvPr>
          <p:cNvGraphicFramePr>
            <a:graphicFrameLocks noChangeAspect="1"/>
          </p:cNvGraphicFramePr>
          <p:nvPr/>
        </p:nvGraphicFramePr>
        <p:xfrm>
          <a:off x="2028371" y="2042054"/>
          <a:ext cx="2349500" cy="2133600"/>
        </p:xfrm>
        <a:graphic>
          <a:graphicData uri="http://schemas.openxmlformats.org/presentationml/2006/ole">
            <mc:AlternateContent xmlns:mc="http://schemas.openxmlformats.org/markup-compatibility/2006">
              <mc:Choice xmlns:v="urn:schemas-microsoft-com:vml" Requires="v">
                <p:oleObj spid="_x0000_s1040" name="Visio" r:id="rId3" imgW="2273300" imgH="2578100" progId="Visio.Drawing.11">
                  <p:embed/>
                </p:oleObj>
              </mc:Choice>
              <mc:Fallback>
                <p:oleObj name="Visio" r:id="rId3" imgW="2273300" imgH="2578100" progId="Visio.Drawing.11">
                  <p:embed/>
                  <p:pic>
                    <p:nvPicPr>
                      <p:cNvPr id="6" name="Object 4">
                        <a:extLst>
                          <a:ext uri="{FF2B5EF4-FFF2-40B4-BE49-F238E27FC236}">
                            <a16:creationId xmlns:a16="http://schemas.microsoft.com/office/drawing/2014/main" id="{D3DCE88D-5775-A94C-86DB-C7B725CF5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371" y="2042054"/>
                        <a:ext cx="2349500" cy="213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AutoShape 5">
            <a:extLst>
              <a:ext uri="{FF2B5EF4-FFF2-40B4-BE49-F238E27FC236}">
                <a16:creationId xmlns:a16="http://schemas.microsoft.com/office/drawing/2014/main" id="{ACB6E122-DC9E-A14A-8807-65CFC05455BA}"/>
              </a:ext>
            </a:extLst>
          </p:cNvPr>
          <p:cNvSpPr>
            <a:spLocks/>
          </p:cNvSpPr>
          <p:nvPr/>
        </p:nvSpPr>
        <p:spPr bwMode="auto">
          <a:xfrm>
            <a:off x="1812471" y="2630677"/>
            <a:ext cx="215900" cy="1295400"/>
          </a:xfrm>
          <a:prstGeom prst="leftBrace">
            <a:avLst>
              <a:gd name="adj1" fmla="val 50000"/>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8" name="Text Box 6">
            <a:extLst>
              <a:ext uri="{FF2B5EF4-FFF2-40B4-BE49-F238E27FC236}">
                <a16:creationId xmlns:a16="http://schemas.microsoft.com/office/drawing/2014/main" id="{A4656E32-282D-7B4B-B6C1-032A3E73CE1D}"/>
              </a:ext>
            </a:extLst>
          </p:cNvPr>
          <p:cNvSpPr txBox="1">
            <a:spLocks noChangeArrowheads="1"/>
          </p:cNvSpPr>
          <p:nvPr/>
        </p:nvSpPr>
        <p:spPr bwMode="auto">
          <a:xfrm>
            <a:off x="599435" y="3108854"/>
            <a:ext cx="1154483" cy="338554"/>
          </a:xfrm>
          <a:prstGeom prst="rect">
            <a:avLst/>
          </a:prstGeom>
          <a:noFill/>
          <a:ln w="9525" algn="ctr">
            <a:noFill/>
            <a:miter lim="800000"/>
            <a:headEnd/>
            <a:tailEnd/>
          </a:ln>
        </p:spPr>
        <p:txBody>
          <a:bodyPr wrap="none">
            <a:spAutoFit/>
          </a:bodyPr>
          <a:lstStyle/>
          <a:p>
            <a:pPr algn="ctr" eaLnBrk="1" hangingPunct="1">
              <a:buFontTx/>
              <a:buNone/>
              <a:defRPr/>
            </a:pPr>
            <a:r>
              <a:rPr lang="en-US" altLang="zh-CN" sz="1600" dirty="0">
                <a:solidFill>
                  <a:srgbClr val="FF0000"/>
                </a:solidFill>
                <a:latin typeface="+mn-lt"/>
                <a:ea typeface="宋体" pitchFamily="2" charset="-122"/>
              </a:rPr>
              <a:t>10 records</a:t>
            </a:r>
          </a:p>
        </p:txBody>
      </p:sp>
      <p:sp>
        <p:nvSpPr>
          <p:cNvPr id="9" name="AutoShape 7">
            <a:extLst>
              <a:ext uri="{FF2B5EF4-FFF2-40B4-BE49-F238E27FC236}">
                <a16:creationId xmlns:a16="http://schemas.microsoft.com/office/drawing/2014/main" id="{968B4254-D35B-7B4F-89C9-F8A6AD050206}"/>
              </a:ext>
            </a:extLst>
          </p:cNvPr>
          <p:cNvSpPr>
            <a:spLocks/>
          </p:cNvSpPr>
          <p:nvPr/>
        </p:nvSpPr>
        <p:spPr bwMode="auto">
          <a:xfrm rot="10800000">
            <a:off x="4314371" y="2630677"/>
            <a:ext cx="215900" cy="838200"/>
          </a:xfrm>
          <a:prstGeom prst="leftBrace">
            <a:avLst>
              <a:gd name="adj1" fmla="val 32353"/>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10" name="Text Box 8">
            <a:extLst>
              <a:ext uri="{FF2B5EF4-FFF2-40B4-BE49-F238E27FC236}">
                <a16:creationId xmlns:a16="http://schemas.microsoft.com/office/drawing/2014/main" id="{3A89CEF9-CF6F-5C48-9412-2FC32A1F650E}"/>
              </a:ext>
            </a:extLst>
          </p:cNvPr>
          <p:cNvSpPr txBox="1">
            <a:spLocks noChangeArrowheads="1"/>
          </p:cNvSpPr>
          <p:nvPr/>
        </p:nvSpPr>
        <p:spPr bwMode="auto">
          <a:xfrm>
            <a:off x="4619171" y="2859277"/>
            <a:ext cx="2971800" cy="338554"/>
          </a:xfrm>
          <a:prstGeom prst="rect">
            <a:avLst/>
          </a:prstGeom>
          <a:noFill/>
          <a:ln w="9525" algn="ctr">
            <a:noFill/>
            <a:miter lim="800000"/>
            <a:headEnd/>
            <a:tailEnd/>
          </a:ln>
        </p:spPr>
        <p:txBody>
          <a:bodyPr>
            <a:spAutoFit/>
          </a:bodyPr>
          <a:lstStyle/>
          <a:p>
            <a:pPr eaLnBrk="1" hangingPunct="1">
              <a:buFontTx/>
              <a:buNone/>
              <a:defRPr/>
            </a:pPr>
            <a:r>
              <a:rPr lang="en-US" altLang="zh-CN" sz="1600" dirty="0">
                <a:solidFill>
                  <a:srgbClr val="FF0000"/>
                </a:solidFill>
                <a:latin typeface="+mn-lt"/>
                <a:ea typeface="宋体" pitchFamily="2" charset="-122"/>
              </a:rPr>
              <a:t>8 records have HIV</a:t>
            </a:r>
          </a:p>
        </p:txBody>
      </p:sp>
      <p:sp>
        <p:nvSpPr>
          <p:cNvPr id="11" name="Rectangle 9">
            <a:extLst>
              <a:ext uri="{FF2B5EF4-FFF2-40B4-BE49-F238E27FC236}">
                <a16:creationId xmlns:a16="http://schemas.microsoft.com/office/drawing/2014/main" id="{3CE8C963-07D3-9D4E-8D46-EBA47F092A0C}"/>
              </a:ext>
            </a:extLst>
          </p:cNvPr>
          <p:cNvSpPr>
            <a:spLocks noChangeArrowheads="1"/>
          </p:cNvSpPr>
          <p:nvPr/>
        </p:nvSpPr>
        <p:spPr bwMode="auto">
          <a:xfrm>
            <a:off x="4619171" y="3538159"/>
            <a:ext cx="2694214" cy="338554"/>
          </a:xfrm>
          <a:prstGeom prst="rect">
            <a:avLst/>
          </a:prstGeom>
          <a:noFill/>
          <a:ln w="9525">
            <a:noFill/>
            <a:miter lim="800000"/>
            <a:headEnd/>
            <a:tailEnd/>
          </a:ln>
        </p:spPr>
        <p:txBody>
          <a:bodyPr wrap="square">
            <a:spAutoFit/>
          </a:bodyPr>
          <a:lstStyle/>
          <a:p>
            <a:pPr>
              <a:buFontTx/>
              <a:buNone/>
              <a:defRPr/>
            </a:pPr>
            <a:r>
              <a:rPr lang="en-US" altLang="zh-CN" sz="1600" dirty="0">
                <a:solidFill>
                  <a:srgbClr val="FF0000"/>
                </a:solidFill>
                <a:latin typeface="+mn-lt"/>
                <a:ea typeface="宋体" pitchFamily="2" charset="-122"/>
              </a:rPr>
              <a:t>2 records have other values</a:t>
            </a:r>
            <a:endParaRPr lang="zh-CN" altLang="en-US" sz="1600" dirty="0">
              <a:solidFill>
                <a:srgbClr val="FF0000"/>
              </a:solidFill>
              <a:latin typeface="+mn-lt"/>
              <a:ea typeface="宋体" pitchFamily="2" charset="-122"/>
            </a:endParaRPr>
          </a:p>
        </p:txBody>
      </p:sp>
      <p:sp>
        <p:nvSpPr>
          <p:cNvPr id="12" name="AutoShape 10">
            <a:extLst>
              <a:ext uri="{FF2B5EF4-FFF2-40B4-BE49-F238E27FC236}">
                <a16:creationId xmlns:a16="http://schemas.microsoft.com/office/drawing/2014/main" id="{A4127E33-B172-5F43-9E13-93B1D11D28AE}"/>
              </a:ext>
            </a:extLst>
          </p:cNvPr>
          <p:cNvSpPr>
            <a:spLocks/>
          </p:cNvSpPr>
          <p:nvPr/>
        </p:nvSpPr>
        <p:spPr bwMode="auto">
          <a:xfrm rot="10800000">
            <a:off x="4314371" y="3468877"/>
            <a:ext cx="215900" cy="457200"/>
          </a:xfrm>
          <a:prstGeom prst="leftBrace">
            <a:avLst>
              <a:gd name="adj1" fmla="val 17647"/>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13" name="Title 1">
            <a:extLst>
              <a:ext uri="{FF2B5EF4-FFF2-40B4-BE49-F238E27FC236}">
                <a16:creationId xmlns:a16="http://schemas.microsoft.com/office/drawing/2014/main" id="{5BA09BD5-F9C3-C64E-B6FF-360A97990477}"/>
              </a:ext>
            </a:extLst>
          </p:cNvPr>
          <p:cNvSpPr>
            <a:spLocks noGrp="1"/>
          </p:cNvSpPr>
          <p:nvPr>
            <p:ph type="title"/>
          </p:nvPr>
        </p:nvSpPr>
        <p:spPr>
          <a:xfrm>
            <a:off x="199256" y="50579"/>
            <a:ext cx="7155024" cy="605842"/>
          </a:xfrm>
        </p:spPr>
        <p:txBody>
          <a:bodyPr/>
          <a:lstStyle/>
          <a:p>
            <a:r>
              <a:rPr lang="en-US" sz="2800" dirty="0"/>
              <a:t>Distinct l-diversity</a:t>
            </a:r>
          </a:p>
        </p:txBody>
      </p:sp>
      <p:sp>
        <p:nvSpPr>
          <p:cNvPr id="3" name="Rectangle 2">
            <a:extLst>
              <a:ext uri="{FF2B5EF4-FFF2-40B4-BE49-F238E27FC236}">
                <a16:creationId xmlns:a16="http://schemas.microsoft.com/office/drawing/2014/main" id="{B5FF0F53-FC08-4E4A-95E1-A0FBF21ECA36}"/>
              </a:ext>
            </a:extLst>
          </p:cNvPr>
          <p:cNvSpPr/>
          <p:nvPr/>
        </p:nvSpPr>
        <p:spPr>
          <a:xfrm>
            <a:off x="-499298" y="4393552"/>
            <a:ext cx="9625263" cy="584775"/>
          </a:xfrm>
          <a:prstGeom prst="rect">
            <a:avLst/>
          </a:prstGeom>
        </p:spPr>
        <p:txBody>
          <a:bodyPr wrap="square">
            <a:spAutoFit/>
          </a:bodyPr>
          <a:lstStyle/>
          <a:p>
            <a:pPr marL="685800" lvl="2" indent="0">
              <a:buNone/>
            </a:pPr>
            <a:r>
              <a:rPr lang="en-US" sz="1600" u="sng" dirty="0"/>
              <a:t>This satisfies 3-diversity, but the attacker can still affirm that the target person’s disease is HIV with accuracy of 80%</a:t>
            </a:r>
          </a:p>
        </p:txBody>
      </p:sp>
    </p:spTree>
    <p:extLst>
      <p:ext uri="{BB962C8B-B14F-4D97-AF65-F5344CB8AC3E}">
        <p14:creationId xmlns:p14="http://schemas.microsoft.com/office/powerpoint/2010/main" val="113101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BA09BD5-F9C3-C64E-B6FF-360A97990477}"/>
              </a:ext>
            </a:extLst>
          </p:cNvPr>
          <p:cNvSpPr>
            <a:spLocks noGrp="1"/>
          </p:cNvSpPr>
          <p:nvPr>
            <p:ph type="title"/>
          </p:nvPr>
        </p:nvSpPr>
        <p:spPr>
          <a:xfrm>
            <a:off x="89180" y="0"/>
            <a:ext cx="7155024" cy="690465"/>
          </a:xfrm>
        </p:spPr>
        <p:txBody>
          <a:bodyPr/>
          <a:lstStyle/>
          <a:p>
            <a:r>
              <a:rPr lang="en-US" sz="2800" dirty="0"/>
              <a:t>Other versions of l-diversity</a:t>
            </a:r>
          </a:p>
        </p:txBody>
      </p:sp>
      <p:sp>
        <p:nvSpPr>
          <p:cNvPr id="14" name="Rectangle 3">
            <a:extLst>
              <a:ext uri="{FF2B5EF4-FFF2-40B4-BE49-F238E27FC236}">
                <a16:creationId xmlns:a16="http://schemas.microsoft.com/office/drawing/2014/main" id="{4556D580-4ECE-CC43-AABF-CEA3B8C5E749}"/>
              </a:ext>
            </a:extLst>
          </p:cNvPr>
          <p:cNvSpPr>
            <a:spLocks noGrp="1" noChangeArrowheads="1"/>
          </p:cNvSpPr>
          <p:nvPr>
            <p:ph type="body" idx="1"/>
          </p:nvPr>
        </p:nvSpPr>
        <p:spPr>
          <a:xfrm>
            <a:off x="324601" y="866274"/>
            <a:ext cx="8542561" cy="3917482"/>
          </a:xfrm>
        </p:spPr>
        <p:txBody>
          <a:bodyPr/>
          <a:lstStyle/>
          <a:p>
            <a:r>
              <a:rPr lang="en-US" altLang="zh-CN" dirty="0">
                <a:solidFill>
                  <a:schemeClr val="tx1"/>
                </a:solidFill>
                <a:ea typeface="SimSun" panose="02010600030101010101" pitchFamily="2" charset="-122"/>
              </a:rPr>
              <a:t>Probabilistic l-diversity</a:t>
            </a:r>
          </a:p>
          <a:p>
            <a:pPr lvl="1"/>
            <a:r>
              <a:rPr lang="en-US" altLang="zh-CN" dirty="0">
                <a:solidFill>
                  <a:srgbClr val="0070C0"/>
                </a:solidFill>
                <a:ea typeface="SimSun" panose="02010600030101010101" pitchFamily="2" charset="-122"/>
              </a:rPr>
              <a:t>The frequency of the most frequent value in an equivalence class is bounded by 1/l</a:t>
            </a:r>
          </a:p>
          <a:p>
            <a:endParaRPr lang="en-US" altLang="zh-CN" sz="1000" dirty="0">
              <a:solidFill>
                <a:schemeClr val="tx1"/>
              </a:solidFill>
              <a:ea typeface="SimSun" panose="02010600030101010101" pitchFamily="2" charset="-122"/>
            </a:endParaRPr>
          </a:p>
          <a:p>
            <a:r>
              <a:rPr lang="en-US" altLang="zh-CN" dirty="0">
                <a:solidFill>
                  <a:schemeClr val="tx1"/>
                </a:solidFill>
                <a:ea typeface="SimSun" panose="02010600030101010101" pitchFamily="2" charset="-122"/>
              </a:rPr>
              <a:t>Entropy l-diversity</a:t>
            </a:r>
          </a:p>
          <a:p>
            <a:pPr lvl="1"/>
            <a:r>
              <a:rPr lang="en-US" altLang="zh-CN" dirty="0">
                <a:solidFill>
                  <a:srgbClr val="0070C0"/>
                </a:solidFill>
                <a:ea typeface="SimSun" panose="02010600030101010101" pitchFamily="2" charset="-122"/>
              </a:rPr>
              <a:t>The entropy of the distribution of sensitive values in each equivalence class is at least log(l)</a:t>
            </a:r>
          </a:p>
          <a:p>
            <a:pPr lvl="1"/>
            <a:endParaRPr lang="en-US" altLang="zh-CN" sz="100" dirty="0">
              <a:solidFill>
                <a:schemeClr val="tx1"/>
              </a:solidFill>
              <a:ea typeface="SimSun" panose="02010600030101010101" pitchFamily="2" charset="-122"/>
            </a:endParaRPr>
          </a:p>
          <a:p>
            <a:r>
              <a:rPr lang="en-US" altLang="zh-CN" dirty="0">
                <a:solidFill>
                  <a:schemeClr val="tx1"/>
                </a:solidFill>
                <a:ea typeface="SimSun" panose="02010600030101010101" pitchFamily="2" charset="-122"/>
              </a:rPr>
              <a:t>Recursive (</a:t>
            </a:r>
            <a:r>
              <a:rPr lang="en-US" altLang="zh-CN" dirty="0" err="1">
                <a:solidFill>
                  <a:schemeClr val="tx1"/>
                </a:solidFill>
                <a:ea typeface="SimSun" panose="02010600030101010101" pitchFamily="2" charset="-122"/>
              </a:rPr>
              <a:t>c,l</a:t>
            </a:r>
            <a:r>
              <a:rPr lang="en-US" altLang="zh-CN" dirty="0">
                <a:solidFill>
                  <a:schemeClr val="tx1"/>
                </a:solidFill>
                <a:ea typeface="SimSun" panose="02010600030101010101" pitchFamily="2" charset="-122"/>
              </a:rPr>
              <a:t>)-diversity</a:t>
            </a:r>
          </a:p>
          <a:p>
            <a:pPr lvl="1"/>
            <a:r>
              <a:rPr lang="en-US" altLang="zh-CN" dirty="0">
                <a:solidFill>
                  <a:srgbClr val="0070C0"/>
                </a:solidFill>
                <a:ea typeface="SimSun" panose="02010600030101010101" pitchFamily="2" charset="-122"/>
              </a:rPr>
              <a:t>r</a:t>
            </a:r>
            <a:r>
              <a:rPr lang="en-US" altLang="zh-CN" baseline="-25000" dirty="0">
                <a:solidFill>
                  <a:srgbClr val="0070C0"/>
                </a:solidFill>
                <a:ea typeface="SimSun" panose="02010600030101010101" pitchFamily="2" charset="-122"/>
              </a:rPr>
              <a:t>1</a:t>
            </a:r>
            <a:r>
              <a:rPr lang="en-US" altLang="zh-CN" dirty="0">
                <a:solidFill>
                  <a:srgbClr val="0070C0"/>
                </a:solidFill>
                <a:ea typeface="SimSun" panose="02010600030101010101" pitchFamily="2" charset="-122"/>
              </a:rPr>
              <a:t>&lt; c(r</a:t>
            </a:r>
            <a:r>
              <a:rPr lang="en-US" altLang="zh-CN" baseline="-25000" dirty="0">
                <a:solidFill>
                  <a:srgbClr val="0070C0"/>
                </a:solidFill>
                <a:ea typeface="SimSun" panose="02010600030101010101" pitchFamily="2" charset="-122"/>
              </a:rPr>
              <a:t>l</a:t>
            </a:r>
            <a:r>
              <a:rPr lang="en-US" altLang="zh-CN" dirty="0">
                <a:solidFill>
                  <a:srgbClr val="0070C0"/>
                </a:solidFill>
                <a:ea typeface="SimSun" panose="02010600030101010101" pitchFamily="2" charset="-122"/>
              </a:rPr>
              <a:t>+r</a:t>
            </a:r>
            <a:r>
              <a:rPr lang="en-US" altLang="zh-CN" baseline="-25000" dirty="0">
                <a:solidFill>
                  <a:srgbClr val="0070C0"/>
                </a:solidFill>
                <a:ea typeface="SimSun" panose="02010600030101010101" pitchFamily="2" charset="-122"/>
              </a:rPr>
              <a:t>l+1</a:t>
            </a:r>
            <a:r>
              <a:rPr lang="en-US" altLang="zh-CN" dirty="0">
                <a:solidFill>
                  <a:srgbClr val="0070C0"/>
                </a:solidFill>
                <a:ea typeface="SimSun" panose="02010600030101010101" pitchFamily="2" charset="-122"/>
              </a:rPr>
              <a:t>+…+</a:t>
            </a:r>
            <a:r>
              <a:rPr lang="en-US" altLang="zh-CN" dirty="0" err="1">
                <a:solidFill>
                  <a:srgbClr val="0070C0"/>
                </a:solidFill>
                <a:ea typeface="SimSun" panose="02010600030101010101" pitchFamily="2" charset="-122"/>
              </a:rPr>
              <a:t>r</a:t>
            </a:r>
            <a:r>
              <a:rPr lang="en-US" altLang="zh-CN" baseline="-25000" dirty="0" err="1">
                <a:solidFill>
                  <a:srgbClr val="0070C0"/>
                </a:solidFill>
                <a:ea typeface="SimSun" panose="02010600030101010101" pitchFamily="2" charset="-122"/>
              </a:rPr>
              <a:t>m</a:t>
            </a:r>
            <a:r>
              <a:rPr lang="en-US" altLang="zh-CN" dirty="0">
                <a:solidFill>
                  <a:srgbClr val="0070C0"/>
                </a:solidFill>
                <a:ea typeface="SimSun" panose="02010600030101010101" pitchFamily="2" charset="-122"/>
              </a:rPr>
              <a:t>) where </a:t>
            </a:r>
            <a:r>
              <a:rPr lang="en-US" altLang="zh-CN" dirty="0" err="1">
                <a:solidFill>
                  <a:srgbClr val="0070C0"/>
                </a:solidFill>
                <a:ea typeface="SimSun" panose="02010600030101010101" pitchFamily="2" charset="-122"/>
              </a:rPr>
              <a:t>r</a:t>
            </a:r>
            <a:r>
              <a:rPr lang="en-US" altLang="zh-CN" baseline="-25000" dirty="0" err="1">
                <a:solidFill>
                  <a:srgbClr val="0070C0"/>
                </a:solidFill>
                <a:ea typeface="SimSun" panose="02010600030101010101" pitchFamily="2" charset="-122"/>
              </a:rPr>
              <a:t>i</a:t>
            </a:r>
            <a:r>
              <a:rPr lang="en-US" altLang="zh-CN" dirty="0">
                <a:solidFill>
                  <a:srgbClr val="0070C0"/>
                </a:solidFill>
                <a:ea typeface="SimSun" panose="02010600030101010101" pitchFamily="2" charset="-122"/>
              </a:rPr>
              <a:t> is the frequency of the </a:t>
            </a:r>
            <a:r>
              <a:rPr lang="en-US" altLang="zh-CN" dirty="0" err="1">
                <a:solidFill>
                  <a:srgbClr val="0070C0"/>
                </a:solidFill>
                <a:ea typeface="SimSun" panose="02010600030101010101" pitchFamily="2" charset="-122"/>
              </a:rPr>
              <a:t>i</a:t>
            </a:r>
            <a:r>
              <a:rPr lang="en-US" altLang="zh-CN" baseline="30000" dirty="0" err="1">
                <a:solidFill>
                  <a:srgbClr val="0070C0"/>
                </a:solidFill>
                <a:ea typeface="SimSun" panose="02010600030101010101" pitchFamily="2" charset="-122"/>
              </a:rPr>
              <a:t>th</a:t>
            </a:r>
            <a:r>
              <a:rPr lang="en-US" altLang="zh-CN" dirty="0">
                <a:solidFill>
                  <a:srgbClr val="0070C0"/>
                </a:solidFill>
                <a:ea typeface="SimSun" panose="02010600030101010101" pitchFamily="2" charset="-122"/>
              </a:rPr>
              <a:t> most frequent value</a:t>
            </a:r>
          </a:p>
          <a:p>
            <a:pPr lvl="1"/>
            <a:r>
              <a:rPr lang="en-US" altLang="zh-CN" dirty="0">
                <a:solidFill>
                  <a:srgbClr val="0070C0"/>
                </a:solidFill>
                <a:ea typeface="SimSun" panose="02010600030101010101" pitchFamily="2" charset="-122"/>
              </a:rPr>
              <a:t>	</a:t>
            </a:r>
            <a:r>
              <a:rPr lang="en-US" altLang="zh-CN" i="1" dirty="0">
                <a:solidFill>
                  <a:srgbClr val="0070C0"/>
                </a:solidFill>
                <a:ea typeface="SimSun" panose="02010600030101010101" pitchFamily="2" charset="-122"/>
              </a:rPr>
              <a:t>Intuition</a:t>
            </a:r>
            <a:r>
              <a:rPr lang="en-US" altLang="zh-CN" dirty="0">
                <a:solidFill>
                  <a:srgbClr val="0070C0"/>
                </a:solidFill>
                <a:ea typeface="SimSun" panose="02010600030101010101" pitchFamily="2" charset="-122"/>
              </a:rPr>
              <a:t>: the most frequent value does not appear too frequently</a:t>
            </a:r>
          </a:p>
        </p:txBody>
      </p:sp>
      <p:sp>
        <p:nvSpPr>
          <p:cNvPr id="15" name="Text Box 65">
            <a:extLst>
              <a:ext uri="{FF2B5EF4-FFF2-40B4-BE49-F238E27FC236}">
                <a16:creationId xmlns:a16="http://schemas.microsoft.com/office/drawing/2014/main" id="{8D8F0AA2-9970-EE4F-B4A8-034795DF0C68}"/>
              </a:ext>
            </a:extLst>
          </p:cNvPr>
          <p:cNvSpPr txBox="1">
            <a:spLocks noChangeArrowheads="1"/>
          </p:cNvSpPr>
          <p:nvPr/>
        </p:nvSpPr>
        <p:spPr bwMode="auto">
          <a:xfrm>
            <a:off x="5713734" y="4783756"/>
            <a:ext cx="3153428" cy="323165"/>
          </a:xfrm>
          <a:prstGeom prst="rect">
            <a:avLst/>
          </a:prstGeom>
          <a:solidFill>
            <a:schemeClr val="bg1"/>
          </a:solidFill>
          <a:ln>
            <a:noFill/>
          </a:ln>
          <a:extLs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itchFamily="34" charset="0"/>
              </a:defRPr>
            </a:lvl1pPr>
            <a:lvl2pPr marL="742950" indent="-285750">
              <a:defRPr sz="2400">
                <a:solidFill>
                  <a:schemeClr val="bg2"/>
                </a:solidFill>
                <a:latin typeface="Tahoma" pitchFamily="34" charset="0"/>
              </a:defRPr>
            </a:lvl2pPr>
            <a:lvl3pPr marL="1143000" indent="-228600">
              <a:defRPr sz="2400">
                <a:solidFill>
                  <a:schemeClr val="bg2"/>
                </a:solidFill>
                <a:latin typeface="Tahoma" pitchFamily="34" charset="0"/>
              </a:defRPr>
            </a:lvl3pPr>
            <a:lvl4pPr marL="1600200" indent="-228600">
              <a:defRPr sz="2400">
                <a:solidFill>
                  <a:schemeClr val="bg2"/>
                </a:solidFill>
                <a:latin typeface="Tahoma" pitchFamily="34" charset="0"/>
              </a:defRPr>
            </a:lvl4pPr>
            <a:lvl5pPr marL="2057400" indent="-228600">
              <a:defRPr sz="2400">
                <a:solidFill>
                  <a:schemeClr val="bg2"/>
                </a:solidFill>
                <a:latin typeface="Tahoma"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9pPr>
          </a:lstStyle>
          <a:p>
            <a:pPr algn="ctr" eaLnBrk="0" fontAlgn="base" hangingPunct="0">
              <a:spcBef>
                <a:spcPct val="20000"/>
              </a:spcBef>
              <a:spcAft>
                <a:spcPct val="0"/>
              </a:spcAft>
              <a:buClr>
                <a:srgbClr val="008080"/>
              </a:buClr>
            </a:pPr>
            <a:r>
              <a:rPr lang="en-US" sz="1500" dirty="0">
                <a:solidFill>
                  <a:srgbClr val="000099"/>
                </a:solidFill>
              </a:rPr>
              <a:t>[</a:t>
            </a:r>
            <a:r>
              <a:rPr lang="en-US" sz="1500" dirty="0" err="1">
                <a:solidFill>
                  <a:srgbClr val="000099"/>
                </a:solidFill>
              </a:rPr>
              <a:t>Machanavajjhala</a:t>
            </a:r>
            <a:r>
              <a:rPr lang="en-US" sz="1500" dirty="0">
                <a:solidFill>
                  <a:srgbClr val="000099"/>
                </a:solidFill>
              </a:rPr>
              <a:t> et al.   ICDE ‘06]</a:t>
            </a:r>
          </a:p>
        </p:txBody>
      </p:sp>
    </p:spTree>
    <p:extLst>
      <p:ext uri="{BB962C8B-B14F-4D97-AF65-F5344CB8AC3E}">
        <p14:creationId xmlns:p14="http://schemas.microsoft.com/office/powerpoint/2010/main" val="4137941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58" name="Text Box 64"/>
          <p:cNvSpPr txBox="1">
            <a:spLocks noChangeArrowheads="1"/>
          </p:cNvSpPr>
          <p:nvPr/>
        </p:nvSpPr>
        <p:spPr bwMode="auto">
          <a:xfrm>
            <a:off x="1314450" y="2700313"/>
            <a:ext cx="7415662" cy="2062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a:spAutoFit/>
          </a:bodyPr>
          <a:lstStyle>
            <a:lvl1pPr>
              <a:defRPr sz="2400">
                <a:solidFill>
                  <a:schemeClr val="bg2"/>
                </a:solidFill>
                <a:latin typeface="Tahoma" pitchFamily="34" charset="0"/>
              </a:defRPr>
            </a:lvl1pPr>
            <a:lvl2pPr marL="742950" indent="-285750">
              <a:defRPr sz="2400">
                <a:solidFill>
                  <a:schemeClr val="bg2"/>
                </a:solidFill>
                <a:latin typeface="Tahoma" pitchFamily="34" charset="0"/>
              </a:defRPr>
            </a:lvl2pPr>
            <a:lvl3pPr marL="1143000" indent="-228600">
              <a:defRPr sz="2400">
                <a:solidFill>
                  <a:schemeClr val="bg2"/>
                </a:solidFill>
                <a:latin typeface="Tahoma" pitchFamily="34" charset="0"/>
              </a:defRPr>
            </a:lvl3pPr>
            <a:lvl4pPr marL="1600200" indent="-228600">
              <a:defRPr sz="2400">
                <a:solidFill>
                  <a:schemeClr val="bg2"/>
                </a:solidFill>
                <a:latin typeface="Tahoma" pitchFamily="34" charset="0"/>
              </a:defRPr>
            </a:lvl4pPr>
            <a:lvl5pPr marL="2057400" indent="-228600">
              <a:defRPr sz="2400">
                <a:solidFill>
                  <a:schemeClr val="bg2"/>
                </a:solidFill>
                <a:latin typeface="Tahoma"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9pPr>
          </a:lstStyle>
          <a:p>
            <a:pPr marL="285750" indent="-285750" eaLnBrk="0" fontAlgn="base" hangingPunct="0">
              <a:lnSpc>
                <a:spcPct val="90000"/>
              </a:lnSpc>
              <a:spcBef>
                <a:spcPct val="20000"/>
              </a:spcBef>
              <a:spcAft>
                <a:spcPct val="0"/>
              </a:spcAft>
              <a:buClr>
                <a:srgbClr val="008080"/>
              </a:buClr>
              <a:buFont typeface="Arial" panose="020B0604020202020204" pitchFamily="34" charset="0"/>
              <a:buChar char="•"/>
            </a:pPr>
            <a:r>
              <a:rPr lang="en-US" sz="1600" dirty="0">
                <a:solidFill>
                  <a:srgbClr val="0070C0"/>
                </a:solidFill>
              </a:rPr>
              <a:t>Each equivalence class not only must have enough different sensitive values, but also the different sensitive values </a:t>
            </a:r>
            <a:r>
              <a:rPr lang="en-US" sz="1600" i="1" dirty="0">
                <a:solidFill>
                  <a:srgbClr val="0070C0"/>
                </a:solidFill>
              </a:rPr>
              <a:t>must be distributed evenly enough</a:t>
            </a:r>
            <a:r>
              <a:rPr lang="en-US" sz="1600" dirty="0">
                <a:solidFill>
                  <a:srgbClr val="0070C0"/>
                </a:solidFill>
              </a:rPr>
              <a:t>. </a:t>
            </a:r>
          </a:p>
          <a:p>
            <a:pPr marL="285750" indent="-285750" eaLnBrk="0" fontAlgn="base" hangingPunct="0">
              <a:lnSpc>
                <a:spcPct val="90000"/>
              </a:lnSpc>
              <a:spcBef>
                <a:spcPct val="20000"/>
              </a:spcBef>
              <a:spcAft>
                <a:spcPct val="0"/>
              </a:spcAft>
              <a:buClr>
                <a:srgbClr val="008080"/>
              </a:buClr>
              <a:buFont typeface="Arial" panose="020B0604020202020204" pitchFamily="34" charset="0"/>
              <a:buChar char="•"/>
            </a:pPr>
            <a:endParaRPr lang="en-US" sz="1600" dirty="0">
              <a:solidFill>
                <a:srgbClr val="0070C0"/>
              </a:solidFill>
            </a:endParaRPr>
          </a:p>
          <a:p>
            <a:pPr marL="285750" indent="-285750" eaLnBrk="0" fontAlgn="base" hangingPunct="0">
              <a:lnSpc>
                <a:spcPct val="90000"/>
              </a:lnSpc>
              <a:spcBef>
                <a:spcPct val="20000"/>
              </a:spcBef>
              <a:spcAft>
                <a:spcPct val="0"/>
              </a:spcAft>
              <a:buClr>
                <a:srgbClr val="008080"/>
              </a:buClr>
              <a:buFont typeface="Arial" panose="020B0604020202020204" pitchFamily="34" charset="0"/>
              <a:buChar char="•"/>
            </a:pPr>
            <a:r>
              <a:rPr lang="en-US" sz="1600" dirty="0">
                <a:solidFill>
                  <a:srgbClr val="0070C0"/>
                </a:solidFill>
              </a:rPr>
              <a:t>As a consequence of this condition, every q*-block has at least l distinct values for the sensitive attribute. </a:t>
            </a:r>
          </a:p>
          <a:p>
            <a:pPr marL="285750" indent="-285750" eaLnBrk="0" fontAlgn="base" hangingPunct="0">
              <a:lnSpc>
                <a:spcPct val="90000"/>
              </a:lnSpc>
              <a:spcBef>
                <a:spcPct val="20000"/>
              </a:spcBef>
              <a:spcAft>
                <a:spcPct val="0"/>
              </a:spcAft>
              <a:buClr>
                <a:srgbClr val="008080"/>
              </a:buClr>
              <a:buFont typeface="Arial" panose="020B0604020202020204" pitchFamily="34" charset="0"/>
              <a:buChar char="•"/>
            </a:pPr>
            <a:endParaRPr lang="en-US" sz="1600" dirty="0">
              <a:solidFill>
                <a:srgbClr val="0070C0"/>
              </a:solidFill>
            </a:endParaRPr>
          </a:p>
          <a:p>
            <a:pPr marL="285750" indent="-285750" eaLnBrk="0" fontAlgn="base" hangingPunct="0">
              <a:lnSpc>
                <a:spcPct val="90000"/>
              </a:lnSpc>
              <a:spcBef>
                <a:spcPct val="20000"/>
              </a:spcBef>
              <a:spcAft>
                <a:spcPct val="0"/>
              </a:spcAft>
              <a:buClr>
                <a:srgbClr val="008080"/>
              </a:buClr>
              <a:buFont typeface="Arial" panose="020B0604020202020204" pitchFamily="34" charset="0"/>
              <a:buChar char="•"/>
            </a:pPr>
            <a:r>
              <a:rPr lang="en-US" sz="1600" dirty="0">
                <a:solidFill>
                  <a:srgbClr val="0070C0"/>
                </a:solidFill>
              </a:rPr>
              <a:t>Sometimes this maybe too restrictive. When some values are very common, the entropy of the entire table may be very low. </a:t>
            </a:r>
          </a:p>
        </p:txBody>
      </p:sp>
      <p:sp>
        <p:nvSpPr>
          <p:cNvPr id="11" name="Title 1">
            <a:extLst>
              <a:ext uri="{FF2B5EF4-FFF2-40B4-BE49-F238E27FC236}">
                <a16:creationId xmlns:a16="http://schemas.microsoft.com/office/drawing/2014/main" id="{A31B9EB3-A37A-E549-8312-20DBFEAA7FE4}"/>
              </a:ext>
            </a:extLst>
          </p:cNvPr>
          <p:cNvSpPr>
            <a:spLocks noGrp="1"/>
          </p:cNvSpPr>
          <p:nvPr>
            <p:ph type="title"/>
          </p:nvPr>
        </p:nvSpPr>
        <p:spPr>
          <a:xfrm>
            <a:off x="202131" y="84349"/>
            <a:ext cx="8437664" cy="572700"/>
          </a:xfrm>
        </p:spPr>
        <p:txBody>
          <a:bodyPr/>
          <a:lstStyle/>
          <a:p>
            <a:r>
              <a:rPr lang="en-US" dirty="0"/>
              <a:t>Entropy l-diversity </a:t>
            </a:r>
            <a:r>
              <a:rPr lang="en-US" sz="1800" dirty="0">
                <a:sym typeface="Wingdings" pitchFamily="2" charset="2"/>
              </a:rPr>
              <a:t> captures the notion of well-represented groups</a:t>
            </a:r>
            <a:endParaRPr lang="en-US" sz="1800" dirty="0"/>
          </a:p>
        </p:txBody>
      </p:sp>
      <p:pic>
        <p:nvPicPr>
          <p:cNvPr id="7" name="Picture 6">
            <a:extLst>
              <a:ext uri="{FF2B5EF4-FFF2-40B4-BE49-F238E27FC236}">
                <a16:creationId xmlns:a16="http://schemas.microsoft.com/office/drawing/2014/main" id="{54B01AB7-D742-8245-AB11-5BFB7F44B3EB}"/>
              </a:ext>
            </a:extLst>
          </p:cNvPr>
          <p:cNvPicPr>
            <a:picLocks noChangeAspect="1"/>
          </p:cNvPicPr>
          <p:nvPr/>
        </p:nvPicPr>
        <p:blipFill>
          <a:blip r:embed="rId2"/>
          <a:stretch>
            <a:fillRect/>
          </a:stretch>
        </p:blipFill>
        <p:spPr>
          <a:xfrm>
            <a:off x="717282" y="814357"/>
            <a:ext cx="7053794" cy="1701501"/>
          </a:xfrm>
          <a:prstGeom prst="rect">
            <a:avLst/>
          </a:prstGeom>
        </p:spPr>
      </p:pic>
      <p:sp>
        <p:nvSpPr>
          <p:cNvPr id="8" name="Rectangle 7">
            <a:extLst>
              <a:ext uri="{FF2B5EF4-FFF2-40B4-BE49-F238E27FC236}">
                <a16:creationId xmlns:a16="http://schemas.microsoft.com/office/drawing/2014/main" id="{59D26173-1DA6-DA4C-B46F-F8CF5E6445D9}"/>
              </a:ext>
            </a:extLst>
          </p:cNvPr>
          <p:cNvSpPr/>
          <p:nvPr/>
        </p:nvSpPr>
        <p:spPr>
          <a:xfrm>
            <a:off x="4610100" y="1552575"/>
            <a:ext cx="4571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43410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D69A43-3987-024E-9909-8B35A6838B80}"/>
              </a:ext>
            </a:extLst>
          </p:cNvPr>
          <p:cNvPicPr>
            <a:picLocks noChangeAspect="1"/>
          </p:cNvPicPr>
          <p:nvPr/>
        </p:nvPicPr>
        <p:blipFill>
          <a:blip r:embed="rId2"/>
          <a:stretch>
            <a:fillRect/>
          </a:stretch>
        </p:blipFill>
        <p:spPr>
          <a:xfrm>
            <a:off x="4130917" y="74398"/>
            <a:ext cx="4662855" cy="3202202"/>
          </a:xfrm>
          <a:prstGeom prst="rect">
            <a:avLst/>
          </a:prstGeom>
        </p:spPr>
      </p:pic>
      <p:sp>
        <p:nvSpPr>
          <p:cNvPr id="9" name="Title 1">
            <a:extLst>
              <a:ext uri="{FF2B5EF4-FFF2-40B4-BE49-F238E27FC236}">
                <a16:creationId xmlns:a16="http://schemas.microsoft.com/office/drawing/2014/main" id="{CF9D3F15-39DD-114D-9243-CCBDBF83EB08}"/>
              </a:ext>
            </a:extLst>
          </p:cNvPr>
          <p:cNvSpPr>
            <a:spLocks noGrp="1"/>
          </p:cNvSpPr>
          <p:nvPr>
            <p:ph type="title"/>
          </p:nvPr>
        </p:nvSpPr>
        <p:spPr>
          <a:xfrm>
            <a:off x="451130" y="255373"/>
            <a:ext cx="3997045" cy="690465"/>
          </a:xfrm>
        </p:spPr>
        <p:txBody>
          <a:bodyPr/>
          <a:lstStyle/>
          <a:p>
            <a:r>
              <a:rPr lang="en-US" sz="2200" dirty="0"/>
              <a:t>Let’s go back to this example:</a:t>
            </a:r>
          </a:p>
        </p:txBody>
      </p:sp>
      <p:sp>
        <p:nvSpPr>
          <p:cNvPr id="10" name="Title 1">
            <a:extLst>
              <a:ext uri="{FF2B5EF4-FFF2-40B4-BE49-F238E27FC236}">
                <a16:creationId xmlns:a16="http://schemas.microsoft.com/office/drawing/2014/main" id="{FF6417D2-5279-FD46-B8F1-001990824B03}"/>
              </a:ext>
            </a:extLst>
          </p:cNvPr>
          <p:cNvSpPr txBox="1">
            <a:spLocks/>
          </p:cNvSpPr>
          <p:nvPr/>
        </p:nvSpPr>
        <p:spPr>
          <a:xfrm>
            <a:off x="942975" y="945838"/>
            <a:ext cx="3346571" cy="69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i="1" dirty="0">
                <a:solidFill>
                  <a:srgbClr val="0070C0"/>
                </a:solidFill>
              </a:rPr>
              <a:t>This table is Entropy l-diverse for what value of l?</a:t>
            </a:r>
          </a:p>
        </p:txBody>
      </p:sp>
      <p:pic>
        <p:nvPicPr>
          <p:cNvPr id="12" name="Picture 11">
            <a:extLst>
              <a:ext uri="{FF2B5EF4-FFF2-40B4-BE49-F238E27FC236}">
                <a16:creationId xmlns:a16="http://schemas.microsoft.com/office/drawing/2014/main" id="{1EAC0949-6FAF-FE46-830D-89D7D1C83783}"/>
              </a:ext>
            </a:extLst>
          </p:cNvPr>
          <p:cNvPicPr>
            <a:picLocks noChangeAspect="1"/>
          </p:cNvPicPr>
          <p:nvPr/>
        </p:nvPicPr>
        <p:blipFill>
          <a:blip r:embed="rId3"/>
          <a:stretch>
            <a:fillRect/>
          </a:stretch>
        </p:blipFill>
        <p:spPr>
          <a:xfrm>
            <a:off x="117207" y="3276600"/>
            <a:ext cx="7053794" cy="1701501"/>
          </a:xfrm>
          <a:prstGeom prst="rect">
            <a:avLst/>
          </a:prstGeom>
        </p:spPr>
      </p:pic>
      <p:sp>
        <p:nvSpPr>
          <p:cNvPr id="13" name="Rectangle 12">
            <a:extLst>
              <a:ext uri="{FF2B5EF4-FFF2-40B4-BE49-F238E27FC236}">
                <a16:creationId xmlns:a16="http://schemas.microsoft.com/office/drawing/2014/main" id="{74C4B021-220F-A844-84F5-AD420D8BA0CA}"/>
              </a:ext>
            </a:extLst>
          </p:cNvPr>
          <p:cNvSpPr/>
          <p:nvPr/>
        </p:nvSpPr>
        <p:spPr>
          <a:xfrm>
            <a:off x="4010025" y="4014818"/>
            <a:ext cx="4571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3877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5" name="Picture 4">
            <a:extLst>
              <a:ext uri="{FF2B5EF4-FFF2-40B4-BE49-F238E27FC236}">
                <a16:creationId xmlns:a16="http://schemas.microsoft.com/office/drawing/2014/main" id="{69C46D86-9DD5-1C40-A92B-5E40272930AA}"/>
              </a:ext>
            </a:extLst>
          </p:cNvPr>
          <p:cNvPicPr>
            <a:picLocks noChangeAspect="1"/>
          </p:cNvPicPr>
          <p:nvPr/>
        </p:nvPicPr>
        <p:blipFill>
          <a:blip r:embed="rId3"/>
          <a:stretch>
            <a:fillRect/>
          </a:stretch>
        </p:blipFill>
        <p:spPr>
          <a:xfrm>
            <a:off x="1078571" y="724294"/>
            <a:ext cx="6986857" cy="2138694"/>
          </a:xfrm>
          <a:prstGeom prst="rect">
            <a:avLst/>
          </a:prstGeom>
        </p:spPr>
      </p:pic>
      <p:pic>
        <p:nvPicPr>
          <p:cNvPr id="3" name="Picture 2">
            <a:extLst>
              <a:ext uri="{FF2B5EF4-FFF2-40B4-BE49-F238E27FC236}">
                <a16:creationId xmlns:a16="http://schemas.microsoft.com/office/drawing/2014/main" id="{6FF9CFA3-FEBB-4348-81B8-FE87C3A2C7C4}"/>
              </a:ext>
            </a:extLst>
          </p:cNvPr>
          <p:cNvPicPr>
            <a:picLocks noChangeAspect="1"/>
          </p:cNvPicPr>
          <p:nvPr/>
        </p:nvPicPr>
        <p:blipFill>
          <a:blip r:embed="rId4"/>
          <a:stretch>
            <a:fillRect/>
          </a:stretch>
        </p:blipFill>
        <p:spPr>
          <a:xfrm>
            <a:off x="0" y="3395862"/>
            <a:ext cx="9144000" cy="449705"/>
          </a:xfrm>
          <a:prstGeom prst="rect">
            <a:avLst/>
          </a:prstGeom>
        </p:spPr>
      </p:pic>
      <p:cxnSp>
        <p:nvCxnSpPr>
          <p:cNvPr id="6" name="Straight Connector 5">
            <a:extLst>
              <a:ext uri="{FF2B5EF4-FFF2-40B4-BE49-F238E27FC236}">
                <a16:creationId xmlns:a16="http://schemas.microsoft.com/office/drawing/2014/main" id="{3F15592B-078F-DB4C-BFD4-016A0EE5C143}"/>
              </a:ext>
            </a:extLst>
          </p:cNvPr>
          <p:cNvCxnSpPr>
            <a:cxnSpLocks/>
          </p:cNvCxnSpPr>
          <p:nvPr/>
        </p:nvCxnSpPr>
        <p:spPr>
          <a:xfrm>
            <a:off x="1078571" y="3569198"/>
            <a:ext cx="8065429" cy="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0DA5FE-C7B3-D848-B603-A1E80D446BFF}"/>
              </a:ext>
            </a:extLst>
          </p:cNvPr>
          <p:cNvCxnSpPr>
            <a:cxnSpLocks/>
          </p:cNvCxnSpPr>
          <p:nvPr/>
        </p:nvCxnSpPr>
        <p:spPr>
          <a:xfrm>
            <a:off x="71871" y="3798872"/>
            <a:ext cx="460316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880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31B9EB3-A37A-E549-8312-20DBFEAA7FE4}"/>
              </a:ext>
            </a:extLst>
          </p:cNvPr>
          <p:cNvSpPr>
            <a:spLocks noGrp="1"/>
          </p:cNvSpPr>
          <p:nvPr>
            <p:ph type="title"/>
          </p:nvPr>
        </p:nvSpPr>
        <p:spPr>
          <a:xfrm>
            <a:off x="202131" y="84349"/>
            <a:ext cx="8437664" cy="572700"/>
          </a:xfrm>
        </p:spPr>
        <p:txBody>
          <a:bodyPr/>
          <a:lstStyle/>
          <a:p>
            <a:r>
              <a:rPr lang="en-US" dirty="0"/>
              <a:t>Recursive l-diversity </a:t>
            </a:r>
            <a:r>
              <a:rPr lang="en-US" sz="1800" dirty="0">
                <a:sym typeface="Wingdings" pitchFamily="2" charset="2"/>
              </a:rPr>
              <a:t> captures the role of background knowledge</a:t>
            </a:r>
            <a:endParaRPr lang="en-US" sz="1800" dirty="0"/>
          </a:p>
        </p:txBody>
      </p:sp>
      <p:sp>
        <p:nvSpPr>
          <p:cNvPr id="8" name="Rectangle 7">
            <a:extLst>
              <a:ext uri="{FF2B5EF4-FFF2-40B4-BE49-F238E27FC236}">
                <a16:creationId xmlns:a16="http://schemas.microsoft.com/office/drawing/2014/main" id="{59D26173-1DA6-DA4C-B46F-F8CF5E6445D9}"/>
              </a:ext>
            </a:extLst>
          </p:cNvPr>
          <p:cNvSpPr/>
          <p:nvPr/>
        </p:nvSpPr>
        <p:spPr>
          <a:xfrm>
            <a:off x="4610100" y="1552575"/>
            <a:ext cx="4571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9E50F91-9277-DA47-8CDD-C197DF7E65A5}"/>
              </a:ext>
            </a:extLst>
          </p:cNvPr>
          <p:cNvPicPr>
            <a:picLocks noChangeAspect="1"/>
          </p:cNvPicPr>
          <p:nvPr/>
        </p:nvPicPr>
        <p:blipFill rotWithShape="1">
          <a:blip r:embed="rId2"/>
          <a:srcRect b="16269"/>
          <a:stretch/>
        </p:blipFill>
        <p:spPr>
          <a:xfrm>
            <a:off x="436513" y="847153"/>
            <a:ext cx="7690926" cy="1257872"/>
          </a:xfrm>
          <a:prstGeom prst="rect">
            <a:avLst/>
          </a:prstGeom>
        </p:spPr>
      </p:pic>
      <p:pic>
        <p:nvPicPr>
          <p:cNvPr id="9" name="Picture 8">
            <a:extLst>
              <a:ext uri="{FF2B5EF4-FFF2-40B4-BE49-F238E27FC236}">
                <a16:creationId xmlns:a16="http://schemas.microsoft.com/office/drawing/2014/main" id="{6709565B-E06E-BA4A-8DF6-F7F62B197593}"/>
              </a:ext>
            </a:extLst>
          </p:cNvPr>
          <p:cNvPicPr>
            <a:picLocks noChangeAspect="1"/>
          </p:cNvPicPr>
          <p:nvPr/>
        </p:nvPicPr>
        <p:blipFill rotWithShape="1">
          <a:blip r:embed="rId2"/>
          <a:srcRect l="619" t="51268" r="65942" b="30345"/>
          <a:stretch/>
        </p:blipFill>
        <p:spPr>
          <a:xfrm>
            <a:off x="1743822" y="2303716"/>
            <a:ext cx="2571750" cy="276226"/>
          </a:xfrm>
          <a:prstGeom prst="rect">
            <a:avLst/>
          </a:prstGeom>
        </p:spPr>
      </p:pic>
      <p:sp>
        <p:nvSpPr>
          <p:cNvPr id="10" name="Up Arrow Callout 9">
            <a:extLst>
              <a:ext uri="{FF2B5EF4-FFF2-40B4-BE49-F238E27FC236}">
                <a16:creationId xmlns:a16="http://schemas.microsoft.com/office/drawing/2014/main" id="{41E06DA5-1076-6241-B490-AF9A7BF26C2D}"/>
              </a:ext>
            </a:extLst>
          </p:cNvPr>
          <p:cNvSpPr/>
          <p:nvPr/>
        </p:nvSpPr>
        <p:spPr>
          <a:xfrm>
            <a:off x="1908665" y="2682333"/>
            <a:ext cx="761719" cy="109880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Constant</a:t>
            </a:r>
          </a:p>
        </p:txBody>
      </p:sp>
      <p:sp>
        <p:nvSpPr>
          <p:cNvPr id="13" name="Up Arrow Callout 12">
            <a:extLst>
              <a:ext uri="{FF2B5EF4-FFF2-40B4-BE49-F238E27FC236}">
                <a16:creationId xmlns:a16="http://schemas.microsoft.com/office/drawing/2014/main" id="{960CAD71-A15C-1D42-B13F-6C3EEFE04844}"/>
              </a:ext>
            </a:extLst>
          </p:cNvPr>
          <p:cNvSpPr/>
          <p:nvPr/>
        </p:nvSpPr>
        <p:spPr>
          <a:xfrm>
            <a:off x="2894710" y="2579942"/>
            <a:ext cx="1715390" cy="2120972"/>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a:t>
            </a:r>
            <a:r>
              <a:rPr lang="en-US" sz="1050" baseline="-25000" dirty="0" err="1"/>
              <a:t>i</a:t>
            </a:r>
            <a:r>
              <a:rPr lang="en-US" sz="1050" dirty="0"/>
              <a:t> denote the number of times the </a:t>
            </a:r>
            <a:r>
              <a:rPr lang="en-US" sz="1050" dirty="0" err="1"/>
              <a:t>ith</a:t>
            </a:r>
            <a:r>
              <a:rPr lang="en-US" sz="1050" dirty="0"/>
              <a:t> most frequent sensitive value appears</a:t>
            </a:r>
          </a:p>
        </p:txBody>
      </p:sp>
      <p:sp>
        <p:nvSpPr>
          <p:cNvPr id="14" name="Rectangle 13">
            <a:extLst>
              <a:ext uri="{FF2B5EF4-FFF2-40B4-BE49-F238E27FC236}">
                <a16:creationId xmlns:a16="http://schemas.microsoft.com/office/drawing/2014/main" id="{D4B31263-026C-4B47-BA62-75699DB1C8D0}"/>
              </a:ext>
            </a:extLst>
          </p:cNvPr>
          <p:cNvSpPr/>
          <p:nvPr/>
        </p:nvSpPr>
        <p:spPr>
          <a:xfrm>
            <a:off x="4752975" y="1876425"/>
            <a:ext cx="3374464"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64">
            <a:extLst>
              <a:ext uri="{FF2B5EF4-FFF2-40B4-BE49-F238E27FC236}">
                <a16:creationId xmlns:a16="http://schemas.microsoft.com/office/drawing/2014/main" id="{0DB169FD-C0EC-464C-9609-8D16FCDF8709}"/>
              </a:ext>
            </a:extLst>
          </p:cNvPr>
          <p:cNvSpPr txBox="1">
            <a:spLocks noChangeArrowheads="1"/>
          </p:cNvSpPr>
          <p:nvPr/>
        </p:nvSpPr>
        <p:spPr bwMode="auto">
          <a:xfrm>
            <a:off x="5081758" y="2447637"/>
            <a:ext cx="355803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a:spAutoFit/>
          </a:bodyPr>
          <a:lstStyle>
            <a:lvl1pPr>
              <a:defRPr sz="2400">
                <a:solidFill>
                  <a:schemeClr val="bg2"/>
                </a:solidFill>
                <a:latin typeface="Tahoma" pitchFamily="34" charset="0"/>
              </a:defRPr>
            </a:lvl1pPr>
            <a:lvl2pPr marL="742950" indent="-285750">
              <a:defRPr sz="2400">
                <a:solidFill>
                  <a:schemeClr val="bg2"/>
                </a:solidFill>
                <a:latin typeface="Tahoma" pitchFamily="34" charset="0"/>
              </a:defRPr>
            </a:lvl2pPr>
            <a:lvl3pPr marL="1143000" indent="-228600">
              <a:defRPr sz="2400">
                <a:solidFill>
                  <a:schemeClr val="bg2"/>
                </a:solidFill>
                <a:latin typeface="Tahoma" pitchFamily="34" charset="0"/>
              </a:defRPr>
            </a:lvl3pPr>
            <a:lvl4pPr marL="1600200" indent="-228600">
              <a:defRPr sz="2400">
                <a:solidFill>
                  <a:schemeClr val="bg2"/>
                </a:solidFill>
                <a:latin typeface="Tahoma" pitchFamily="34" charset="0"/>
              </a:defRPr>
            </a:lvl4pPr>
            <a:lvl5pPr marL="2057400" indent="-228600">
              <a:defRPr sz="2400">
                <a:solidFill>
                  <a:schemeClr val="bg2"/>
                </a:solidFill>
                <a:latin typeface="Tahoma"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9pPr>
          </a:lstStyle>
          <a:p>
            <a:pPr marL="285750" indent="-285750" eaLnBrk="0" fontAlgn="base" hangingPunct="0">
              <a:lnSpc>
                <a:spcPct val="90000"/>
              </a:lnSpc>
              <a:spcBef>
                <a:spcPct val="20000"/>
              </a:spcBef>
              <a:spcAft>
                <a:spcPct val="0"/>
              </a:spcAft>
              <a:buClr>
                <a:srgbClr val="008080"/>
              </a:buClr>
              <a:buFont typeface="Arial" panose="020B0604020202020204" pitchFamily="34" charset="0"/>
              <a:buChar char="•"/>
            </a:pPr>
            <a:r>
              <a:rPr lang="en-US" sz="1600" dirty="0">
                <a:solidFill>
                  <a:srgbClr val="0070C0"/>
                </a:solidFill>
              </a:rPr>
              <a:t>Intuitively, we make sure that the most frequent value does not appear too frequently, and the less frequent values do not appear too rarely.</a:t>
            </a:r>
          </a:p>
        </p:txBody>
      </p:sp>
    </p:spTree>
    <p:extLst>
      <p:ext uri="{BB962C8B-B14F-4D97-AF65-F5344CB8AC3E}">
        <p14:creationId xmlns:p14="http://schemas.microsoft.com/office/powerpoint/2010/main" val="212649495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D69A43-3987-024E-9909-8B35A6838B80}"/>
              </a:ext>
            </a:extLst>
          </p:cNvPr>
          <p:cNvPicPr>
            <a:picLocks noChangeAspect="1"/>
          </p:cNvPicPr>
          <p:nvPr/>
        </p:nvPicPr>
        <p:blipFill>
          <a:blip r:embed="rId2"/>
          <a:stretch>
            <a:fillRect/>
          </a:stretch>
        </p:blipFill>
        <p:spPr>
          <a:xfrm>
            <a:off x="254242" y="565171"/>
            <a:ext cx="4211746" cy="2892404"/>
          </a:xfrm>
          <a:prstGeom prst="rect">
            <a:avLst/>
          </a:prstGeom>
        </p:spPr>
      </p:pic>
      <p:sp>
        <p:nvSpPr>
          <p:cNvPr id="9" name="Title 1">
            <a:extLst>
              <a:ext uri="{FF2B5EF4-FFF2-40B4-BE49-F238E27FC236}">
                <a16:creationId xmlns:a16="http://schemas.microsoft.com/office/drawing/2014/main" id="{CF9D3F15-39DD-114D-9243-CCBDBF83EB08}"/>
              </a:ext>
            </a:extLst>
          </p:cNvPr>
          <p:cNvSpPr>
            <a:spLocks noGrp="1"/>
          </p:cNvSpPr>
          <p:nvPr>
            <p:ph type="title"/>
          </p:nvPr>
        </p:nvSpPr>
        <p:spPr>
          <a:xfrm>
            <a:off x="133872" y="101742"/>
            <a:ext cx="3997045" cy="690465"/>
          </a:xfrm>
        </p:spPr>
        <p:txBody>
          <a:bodyPr/>
          <a:lstStyle/>
          <a:p>
            <a:r>
              <a:rPr lang="en-US" sz="2200" dirty="0"/>
              <a:t>Let’s go back to this example:</a:t>
            </a:r>
          </a:p>
        </p:txBody>
      </p:sp>
      <p:sp>
        <p:nvSpPr>
          <p:cNvPr id="13" name="Rectangle 12">
            <a:extLst>
              <a:ext uri="{FF2B5EF4-FFF2-40B4-BE49-F238E27FC236}">
                <a16:creationId xmlns:a16="http://schemas.microsoft.com/office/drawing/2014/main" id="{74C4B021-220F-A844-84F5-AD420D8BA0CA}"/>
              </a:ext>
            </a:extLst>
          </p:cNvPr>
          <p:cNvSpPr/>
          <p:nvPr/>
        </p:nvSpPr>
        <p:spPr>
          <a:xfrm>
            <a:off x="4010025" y="4014818"/>
            <a:ext cx="4571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F80BED5-54D1-DB48-A4F1-FC3524977943}"/>
              </a:ext>
            </a:extLst>
          </p:cNvPr>
          <p:cNvPicPr>
            <a:picLocks noChangeAspect="1"/>
          </p:cNvPicPr>
          <p:nvPr/>
        </p:nvPicPr>
        <p:blipFill rotWithShape="1">
          <a:blip r:embed="rId3"/>
          <a:srcRect b="15027"/>
          <a:stretch/>
        </p:blipFill>
        <p:spPr>
          <a:xfrm>
            <a:off x="254242" y="3569936"/>
            <a:ext cx="7127633" cy="1183040"/>
          </a:xfrm>
          <a:prstGeom prst="rect">
            <a:avLst/>
          </a:prstGeom>
        </p:spPr>
      </p:pic>
      <p:sp>
        <p:nvSpPr>
          <p:cNvPr id="8" name="Title 1">
            <a:extLst>
              <a:ext uri="{FF2B5EF4-FFF2-40B4-BE49-F238E27FC236}">
                <a16:creationId xmlns:a16="http://schemas.microsoft.com/office/drawing/2014/main" id="{B2AB1A21-9F11-5C40-BEC7-83148FB9BF46}"/>
              </a:ext>
            </a:extLst>
          </p:cNvPr>
          <p:cNvSpPr txBox="1">
            <a:spLocks/>
          </p:cNvSpPr>
          <p:nvPr/>
        </p:nvSpPr>
        <p:spPr>
          <a:xfrm>
            <a:off x="4331870" y="1485900"/>
            <a:ext cx="782437" cy="361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i="1" dirty="0">
                <a:solidFill>
                  <a:srgbClr val="0070C0"/>
                </a:solidFill>
              </a:rPr>
              <a:t>r</a:t>
            </a:r>
            <a:r>
              <a:rPr lang="en-US" sz="1400" i="1" baseline="-25000" dirty="0">
                <a:solidFill>
                  <a:srgbClr val="0070C0"/>
                </a:solidFill>
              </a:rPr>
              <a:t>1</a:t>
            </a:r>
            <a:r>
              <a:rPr lang="en-US" sz="1400" i="1" dirty="0">
                <a:solidFill>
                  <a:srgbClr val="0070C0"/>
                </a:solidFill>
              </a:rPr>
              <a:t>=2</a:t>
            </a:r>
          </a:p>
        </p:txBody>
      </p:sp>
      <p:sp>
        <p:nvSpPr>
          <p:cNvPr id="11" name="Title 1">
            <a:extLst>
              <a:ext uri="{FF2B5EF4-FFF2-40B4-BE49-F238E27FC236}">
                <a16:creationId xmlns:a16="http://schemas.microsoft.com/office/drawing/2014/main" id="{2453972B-CE79-634A-A371-EF53D7153BFC}"/>
              </a:ext>
            </a:extLst>
          </p:cNvPr>
          <p:cNvSpPr txBox="1">
            <a:spLocks/>
          </p:cNvSpPr>
          <p:nvPr/>
        </p:nvSpPr>
        <p:spPr>
          <a:xfrm>
            <a:off x="4331870" y="1189238"/>
            <a:ext cx="822137" cy="296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i="1" dirty="0">
                <a:solidFill>
                  <a:srgbClr val="0070C0"/>
                </a:solidFill>
              </a:rPr>
              <a:t>r</a:t>
            </a:r>
            <a:r>
              <a:rPr lang="en-US" sz="1400" i="1" baseline="-25000" dirty="0">
                <a:solidFill>
                  <a:srgbClr val="0070C0"/>
                </a:solidFill>
              </a:rPr>
              <a:t>2</a:t>
            </a:r>
            <a:r>
              <a:rPr lang="en-US" sz="1400" i="1" dirty="0">
                <a:solidFill>
                  <a:srgbClr val="0070C0"/>
                </a:solidFill>
              </a:rPr>
              <a:t>=1</a:t>
            </a:r>
          </a:p>
        </p:txBody>
      </p:sp>
      <p:sp>
        <p:nvSpPr>
          <p:cNvPr id="14" name="Title 1">
            <a:extLst>
              <a:ext uri="{FF2B5EF4-FFF2-40B4-BE49-F238E27FC236}">
                <a16:creationId xmlns:a16="http://schemas.microsoft.com/office/drawing/2014/main" id="{5E3B72C0-964E-9A45-96D9-AAFE337FF774}"/>
              </a:ext>
            </a:extLst>
          </p:cNvPr>
          <p:cNvSpPr txBox="1">
            <a:spLocks/>
          </p:cNvSpPr>
          <p:nvPr/>
        </p:nvSpPr>
        <p:spPr>
          <a:xfrm>
            <a:off x="4317706" y="957839"/>
            <a:ext cx="944884" cy="2313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i="1" dirty="0">
                <a:solidFill>
                  <a:srgbClr val="0070C0"/>
                </a:solidFill>
              </a:rPr>
              <a:t>r</a:t>
            </a:r>
            <a:r>
              <a:rPr lang="en-US" sz="1400" i="1" baseline="-25000" dirty="0">
                <a:solidFill>
                  <a:srgbClr val="0070C0"/>
                </a:solidFill>
              </a:rPr>
              <a:t>3</a:t>
            </a:r>
            <a:r>
              <a:rPr lang="en-US" sz="1400" i="1" dirty="0">
                <a:solidFill>
                  <a:srgbClr val="0070C0"/>
                </a:solidFill>
              </a:rPr>
              <a:t>=1</a:t>
            </a:r>
          </a:p>
        </p:txBody>
      </p:sp>
      <p:sp>
        <p:nvSpPr>
          <p:cNvPr id="3" name="Rectangle 2">
            <a:extLst>
              <a:ext uri="{FF2B5EF4-FFF2-40B4-BE49-F238E27FC236}">
                <a16:creationId xmlns:a16="http://schemas.microsoft.com/office/drawing/2014/main" id="{EB78B4DF-C03B-0740-BD8E-C6051704D933}"/>
              </a:ext>
            </a:extLst>
          </p:cNvPr>
          <p:cNvSpPr/>
          <p:nvPr/>
        </p:nvSpPr>
        <p:spPr>
          <a:xfrm>
            <a:off x="4238625" y="4514850"/>
            <a:ext cx="3057525" cy="23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E69A41FE-6DB1-D34B-A4C9-EB52B63D2412}"/>
              </a:ext>
            </a:extLst>
          </p:cNvPr>
          <p:cNvSpPr txBox="1">
            <a:spLocks/>
          </p:cNvSpPr>
          <p:nvPr/>
        </p:nvSpPr>
        <p:spPr>
          <a:xfrm>
            <a:off x="5679657" y="1698464"/>
            <a:ext cx="3092868" cy="955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i="1" dirty="0">
                <a:solidFill>
                  <a:srgbClr val="0070C0"/>
                </a:solidFill>
              </a:rPr>
              <a:t>To satisfy recursive (c,3) diversity, we would require:</a:t>
            </a:r>
          </a:p>
          <a:p>
            <a:r>
              <a:rPr lang="en-US" sz="1400" i="1" dirty="0">
                <a:solidFill>
                  <a:srgbClr val="0070C0"/>
                </a:solidFill>
              </a:rPr>
              <a:t>	r</a:t>
            </a:r>
            <a:r>
              <a:rPr lang="en-US" sz="1400" i="1" baseline="-25000" dirty="0">
                <a:solidFill>
                  <a:srgbClr val="0070C0"/>
                </a:solidFill>
              </a:rPr>
              <a:t>1</a:t>
            </a:r>
            <a:r>
              <a:rPr lang="en-US" sz="1400" i="1" dirty="0">
                <a:solidFill>
                  <a:srgbClr val="0070C0"/>
                </a:solidFill>
              </a:rPr>
              <a:t>&lt; c(r</a:t>
            </a:r>
            <a:r>
              <a:rPr lang="en-US" sz="1400" i="1" baseline="-25000" dirty="0">
                <a:solidFill>
                  <a:srgbClr val="0070C0"/>
                </a:solidFill>
              </a:rPr>
              <a:t>3</a:t>
            </a:r>
            <a:r>
              <a:rPr lang="en-US" sz="1400" i="1" dirty="0">
                <a:solidFill>
                  <a:srgbClr val="0070C0"/>
                </a:solidFill>
              </a:rPr>
              <a:t>)</a:t>
            </a:r>
          </a:p>
        </p:txBody>
      </p:sp>
      <p:sp>
        <p:nvSpPr>
          <p:cNvPr id="16" name="Title 1">
            <a:extLst>
              <a:ext uri="{FF2B5EF4-FFF2-40B4-BE49-F238E27FC236}">
                <a16:creationId xmlns:a16="http://schemas.microsoft.com/office/drawing/2014/main" id="{1EDCB557-5FBB-2040-AC76-0D95B43162A2}"/>
              </a:ext>
            </a:extLst>
          </p:cNvPr>
          <p:cNvSpPr txBox="1">
            <a:spLocks/>
          </p:cNvSpPr>
          <p:nvPr/>
        </p:nvSpPr>
        <p:spPr>
          <a:xfrm>
            <a:off x="5679657" y="704600"/>
            <a:ext cx="3092868" cy="955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i="1" dirty="0">
                <a:solidFill>
                  <a:srgbClr val="0070C0"/>
                </a:solidFill>
              </a:rPr>
              <a:t>To satisfy recursive (c,2) diversity, we would require:</a:t>
            </a:r>
          </a:p>
          <a:p>
            <a:r>
              <a:rPr lang="en-US" sz="1400" i="1" dirty="0">
                <a:solidFill>
                  <a:srgbClr val="0070C0"/>
                </a:solidFill>
              </a:rPr>
              <a:t>	r</a:t>
            </a:r>
            <a:r>
              <a:rPr lang="en-US" sz="1400" i="1" baseline="-25000" dirty="0">
                <a:solidFill>
                  <a:srgbClr val="0070C0"/>
                </a:solidFill>
              </a:rPr>
              <a:t>1</a:t>
            </a:r>
            <a:r>
              <a:rPr lang="en-US" sz="1400" i="1" dirty="0">
                <a:solidFill>
                  <a:srgbClr val="0070C0"/>
                </a:solidFill>
              </a:rPr>
              <a:t>&lt; c(r</a:t>
            </a:r>
            <a:r>
              <a:rPr lang="en-US" sz="1400" i="1" baseline="-25000" dirty="0">
                <a:solidFill>
                  <a:srgbClr val="0070C0"/>
                </a:solidFill>
              </a:rPr>
              <a:t>2</a:t>
            </a:r>
            <a:r>
              <a:rPr lang="en-US" sz="1400" i="1" dirty="0">
                <a:solidFill>
                  <a:srgbClr val="0070C0"/>
                </a:solidFill>
              </a:rPr>
              <a:t>+ r</a:t>
            </a:r>
            <a:r>
              <a:rPr lang="en-US" sz="1400" i="1" baseline="-25000" dirty="0">
                <a:solidFill>
                  <a:srgbClr val="0070C0"/>
                </a:solidFill>
              </a:rPr>
              <a:t>3</a:t>
            </a:r>
            <a:r>
              <a:rPr lang="en-US" sz="1400" i="1" dirty="0">
                <a:solidFill>
                  <a:srgbClr val="0070C0"/>
                </a:solidFill>
              </a:rPr>
              <a:t>)</a:t>
            </a:r>
          </a:p>
        </p:txBody>
      </p:sp>
    </p:spTree>
    <p:extLst>
      <p:ext uri="{BB962C8B-B14F-4D97-AF65-F5344CB8AC3E}">
        <p14:creationId xmlns:p14="http://schemas.microsoft.com/office/powerpoint/2010/main" val="127830702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100" y="55350"/>
            <a:ext cx="8520600" cy="572700"/>
          </a:xfrm>
        </p:spPr>
        <p:txBody>
          <a:bodyPr/>
          <a:lstStyle/>
          <a:p>
            <a:r>
              <a:rPr lang="en-US" altLang="zh-CN" dirty="0">
                <a:ea typeface="SimSun" pitchFamily="2" charset="-122"/>
              </a:rPr>
              <a:t>Limitations of l-Diversity</a:t>
            </a:r>
          </a:p>
        </p:txBody>
      </p:sp>
      <p:sp>
        <p:nvSpPr>
          <p:cNvPr id="33795" name="Content Placeholder 5"/>
          <p:cNvSpPr>
            <a:spLocks noGrp="1"/>
          </p:cNvSpPr>
          <p:nvPr>
            <p:ph idx="1"/>
          </p:nvPr>
        </p:nvSpPr>
        <p:spPr>
          <a:xfrm>
            <a:off x="83100" y="408975"/>
            <a:ext cx="8520600" cy="3629626"/>
          </a:xfrm>
        </p:spPr>
        <p:txBody>
          <a:bodyPr>
            <a:normAutofit/>
          </a:bodyPr>
          <a:lstStyle/>
          <a:p>
            <a:pPr marL="596900" lvl="1" indent="0">
              <a:buNone/>
            </a:pPr>
            <a:endParaRPr lang="en-US" altLang="zh-CN" sz="800" dirty="0">
              <a:solidFill>
                <a:srgbClr val="0070C0"/>
              </a:solidFill>
              <a:ea typeface="SimSun" pitchFamily="2" charset="-122"/>
            </a:endParaRPr>
          </a:p>
          <a:p>
            <a:pPr marL="114300" indent="0">
              <a:buNone/>
            </a:pPr>
            <a:r>
              <a:rPr lang="en-US" altLang="zh-CN" b="1" dirty="0">
                <a:solidFill>
                  <a:schemeClr val="tx1"/>
                </a:solidFill>
                <a:ea typeface="SimSun" pitchFamily="2" charset="-122"/>
              </a:rPr>
              <a:t>Limitation 1:  l-diversity may be difficult and unnecessary to achieve</a:t>
            </a:r>
          </a:p>
          <a:p>
            <a:pPr marL="596900" lvl="1" indent="0">
              <a:buNone/>
            </a:pPr>
            <a:r>
              <a:rPr lang="en-US" altLang="zh-CN" sz="1600" dirty="0">
                <a:solidFill>
                  <a:srgbClr val="0070C0"/>
                </a:solidFill>
                <a:ea typeface="SimSun" pitchFamily="2" charset="-122"/>
              </a:rPr>
              <a:t>Consider a table of 10,000 records containing patient information on sensitive attribute HIV+/HIV-.  Consider that 99% of the records are HIV- and 1% are HIV+.</a:t>
            </a:r>
          </a:p>
          <a:p>
            <a:pPr lvl="1"/>
            <a:r>
              <a:rPr lang="en-US" altLang="zh-CN" sz="1600" dirty="0">
                <a:solidFill>
                  <a:srgbClr val="0070C0"/>
                </a:solidFill>
                <a:ea typeface="SimSun" pitchFamily="2" charset="-122"/>
              </a:rPr>
              <a:t>(unnecessary) One would not mind being known to be tested negative.  Equivalence classes containing only HIV- records are probably OK.</a:t>
            </a:r>
          </a:p>
          <a:p>
            <a:pPr lvl="1"/>
            <a:r>
              <a:rPr lang="en-US" altLang="zh-CN" sz="1600" dirty="0">
                <a:solidFill>
                  <a:srgbClr val="0070C0"/>
                </a:solidFill>
                <a:ea typeface="SimSun" pitchFamily="2" charset="-122"/>
              </a:rPr>
              <a:t>(difficult) To have distinct 2-diversity, there can be at most 10,000*1%=100 equivalence classes </a:t>
            </a:r>
            <a:r>
              <a:rPr lang="en-US" altLang="zh-CN" sz="1600" dirty="0">
                <a:solidFill>
                  <a:srgbClr val="0070C0"/>
                </a:solidFill>
                <a:ea typeface="SimSun" pitchFamily="2" charset="-122"/>
                <a:sym typeface="Wingdings" pitchFamily="2" charset="2"/>
              </a:rPr>
              <a:t> information loss would likely be large in order to achieve that generality.</a:t>
            </a:r>
            <a:r>
              <a:rPr lang="en-US" altLang="zh-CN" sz="1600" dirty="0">
                <a:solidFill>
                  <a:schemeClr val="tx1"/>
                </a:solidFill>
                <a:ea typeface="SimSun" pitchFamily="2" charset="-122"/>
              </a:rPr>
              <a:t> </a:t>
            </a:r>
            <a:endParaRPr lang="en-US" altLang="zh-CN" sz="1600" dirty="0">
              <a:solidFill>
                <a:srgbClr val="0070C0"/>
              </a:solidFill>
              <a:ea typeface="SimSun" pitchFamily="2" charset="-122"/>
              <a:sym typeface="Wingdings" pitchFamily="2" charset="2"/>
            </a:endParaRPr>
          </a:p>
        </p:txBody>
      </p:sp>
      <p:sp>
        <p:nvSpPr>
          <p:cNvPr id="33796" name="Rectangle 4"/>
          <p:cNvSpPr>
            <a:spLocks noChangeArrowheads="1"/>
          </p:cNvSpPr>
          <p:nvPr/>
        </p:nvSpPr>
        <p:spPr bwMode="auto">
          <a:xfrm>
            <a:off x="1543050" y="1771650"/>
            <a:ext cx="5943600" cy="3028950"/>
          </a:xfrm>
          <a:prstGeom prst="rect">
            <a:avLst/>
          </a:prstGeom>
          <a:noFill/>
          <a:ln w="9525">
            <a:noFill/>
            <a:miter lim="800000"/>
            <a:headEnd/>
            <a:tailEnd/>
          </a:ln>
        </p:spPr>
        <p:txBody>
          <a:bodyPr/>
          <a:lstStyle/>
          <a:p>
            <a:pPr marL="352425" indent="-352425">
              <a:buFont typeface="Wingdings" pitchFamily="2" charset="2"/>
              <a:buChar char="o"/>
            </a:pPr>
            <a:endParaRPr lang="en-US" altLang="zh-CN" sz="1050">
              <a:ea typeface="SimSun" pitchFamily="2" charset="-122"/>
            </a:endParaRPr>
          </a:p>
        </p:txBody>
      </p:sp>
      <p:sp>
        <p:nvSpPr>
          <p:cNvPr id="6" name="Text Box 58">
            <a:extLst>
              <a:ext uri="{FF2B5EF4-FFF2-40B4-BE49-F238E27FC236}">
                <a16:creationId xmlns:a16="http://schemas.microsoft.com/office/drawing/2014/main" id="{55544F94-3222-1247-BC5A-B662A74E5626}"/>
              </a:ext>
            </a:extLst>
          </p:cNvPr>
          <p:cNvSpPr txBox="1">
            <a:spLocks noChangeArrowheads="1"/>
          </p:cNvSpPr>
          <p:nvPr/>
        </p:nvSpPr>
        <p:spPr bwMode="auto">
          <a:xfrm>
            <a:off x="6994976" y="4762841"/>
            <a:ext cx="1787669" cy="323165"/>
          </a:xfrm>
          <a:prstGeom prst="rect">
            <a:avLst/>
          </a:prstGeom>
          <a:solidFill>
            <a:schemeClr val="bg1"/>
          </a:solidFill>
          <a:ln w="28575">
            <a:noFill/>
            <a:miter lim="800000"/>
            <a:headEnd/>
            <a:tailEnd/>
          </a:ln>
        </p:spPr>
        <p:txBody>
          <a:bodyPr wrap="none">
            <a:spAutoFit/>
          </a:bodyPr>
          <a:lstStyle/>
          <a:p>
            <a:pPr>
              <a:buFontTx/>
              <a:buNone/>
            </a:pPr>
            <a:r>
              <a:rPr lang="en-US" sz="1500" dirty="0">
                <a:solidFill>
                  <a:srgbClr val="0070C0"/>
                </a:solidFill>
              </a:rPr>
              <a:t>[</a:t>
            </a:r>
            <a:r>
              <a:rPr lang="en-US" sz="1500" dirty="0">
                <a:solidFill>
                  <a:srgbClr val="0070C0"/>
                </a:solidFill>
                <a:hlinkClick r:id="rId2"/>
              </a:rPr>
              <a:t>Li et al.  ICDE ‘07</a:t>
            </a:r>
            <a:r>
              <a:rPr lang="en-US" sz="1500" dirty="0">
                <a:solidFill>
                  <a:srgbClr val="0070C0"/>
                </a:solidFill>
              </a:rPr>
              <a:t>]</a:t>
            </a:r>
          </a:p>
        </p:txBody>
      </p:sp>
      <p:sp>
        <p:nvSpPr>
          <p:cNvPr id="8" name="Rectangle 7">
            <a:extLst>
              <a:ext uri="{FF2B5EF4-FFF2-40B4-BE49-F238E27FC236}">
                <a16:creationId xmlns:a16="http://schemas.microsoft.com/office/drawing/2014/main" id="{6A669108-9EBD-FE40-BE78-0D94B9B852C5}"/>
              </a:ext>
            </a:extLst>
          </p:cNvPr>
          <p:cNvSpPr/>
          <p:nvPr/>
        </p:nvSpPr>
        <p:spPr>
          <a:xfrm>
            <a:off x="1041295" y="4084449"/>
            <a:ext cx="7943850" cy="307777"/>
          </a:xfrm>
          <a:prstGeom prst="rect">
            <a:avLst/>
          </a:prstGeom>
        </p:spPr>
        <p:txBody>
          <a:bodyPr wrap="square">
            <a:spAutoFit/>
          </a:bodyPr>
          <a:lstStyle/>
          <a:p>
            <a:pPr lvl="1"/>
            <a:r>
              <a:rPr lang="en-US" altLang="zh-CN" i="1" dirty="0">
                <a:solidFill>
                  <a:srgbClr val="FF0000"/>
                </a:solidFill>
                <a:ea typeface="SimSun" pitchFamily="2" charset="-122"/>
              </a:rPr>
              <a:t>The two different values of the sensitive attribute have very different degrees of sensitivity! </a:t>
            </a:r>
          </a:p>
        </p:txBody>
      </p:sp>
    </p:spTree>
    <p:extLst>
      <p:ext uri="{BB962C8B-B14F-4D97-AF65-F5344CB8AC3E}">
        <p14:creationId xmlns:p14="http://schemas.microsoft.com/office/powerpoint/2010/main" val="2976659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1726" name="Group 126"/>
          <p:cNvGraphicFramePr>
            <a:graphicFrameLocks noGrp="1"/>
          </p:cNvGraphicFramePr>
          <p:nvPr/>
        </p:nvGraphicFramePr>
        <p:xfrm>
          <a:off x="689371" y="1154787"/>
          <a:ext cx="1314450" cy="2834640"/>
        </p:xfrm>
        <a:graphic>
          <a:graphicData uri="http://schemas.openxmlformats.org/drawingml/2006/table">
            <a:tbl>
              <a:tblPr/>
              <a:tblGrid>
                <a:gridCol w="335756">
                  <a:extLst>
                    <a:ext uri="{9D8B030D-6E8A-4147-A177-3AD203B41FA5}">
                      <a16:colId xmlns:a16="http://schemas.microsoft.com/office/drawing/2014/main" val="20000"/>
                    </a:ext>
                  </a:extLst>
                </a:gridCol>
                <a:gridCol w="978694">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32811" name="Text Box 65"/>
          <p:cNvSpPr txBox="1">
            <a:spLocks noChangeArrowheads="1"/>
          </p:cNvSpPr>
          <p:nvPr/>
        </p:nvSpPr>
        <p:spPr bwMode="auto">
          <a:xfrm>
            <a:off x="564356" y="754737"/>
            <a:ext cx="1438214" cy="307777"/>
          </a:xfrm>
          <a:prstGeom prst="rect">
            <a:avLst/>
          </a:prstGeom>
          <a:noFill/>
          <a:ln w="28575">
            <a:noFill/>
            <a:miter lim="800000"/>
            <a:headEnd/>
            <a:tailEnd/>
          </a:ln>
        </p:spPr>
        <p:txBody>
          <a:bodyPr wrap="none">
            <a:spAutoFit/>
          </a:bodyPr>
          <a:lstStyle/>
          <a:p>
            <a:pPr>
              <a:buFontTx/>
              <a:buNone/>
            </a:pPr>
            <a:r>
              <a:rPr lang="en-US"/>
              <a:t>Original dataset</a:t>
            </a:r>
          </a:p>
        </p:txBody>
      </p:sp>
      <p:graphicFrame>
        <p:nvGraphicFramePr>
          <p:cNvPr id="1561728" name="Group 128"/>
          <p:cNvGraphicFramePr>
            <a:graphicFrameLocks noGrp="1"/>
          </p:cNvGraphicFramePr>
          <p:nvPr/>
        </p:nvGraphicFramePr>
        <p:xfrm>
          <a:off x="4936330" y="1169075"/>
          <a:ext cx="1314450" cy="2834640"/>
        </p:xfrm>
        <a:graphic>
          <a:graphicData uri="http://schemas.openxmlformats.org/drawingml/2006/table">
            <a:tbl>
              <a:tblPr/>
              <a:tblGrid>
                <a:gridCol w="335756">
                  <a:extLst>
                    <a:ext uri="{9D8B030D-6E8A-4147-A177-3AD203B41FA5}">
                      <a16:colId xmlns:a16="http://schemas.microsoft.com/office/drawing/2014/main" val="20000"/>
                    </a:ext>
                  </a:extLst>
                </a:gridCol>
                <a:gridCol w="978694">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rgbClr val="FF0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FF0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FF0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FF0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FF0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FF0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61769" name="Text Box 169"/>
          <p:cNvSpPr txBox="1">
            <a:spLocks noChangeArrowheads="1"/>
          </p:cNvSpPr>
          <p:nvPr/>
        </p:nvSpPr>
        <p:spPr bwMode="auto">
          <a:xfrm>
            <a:off x="4936330" y="754737"/>
            <a:ext cx="1359668" cy="307777"/>
          </a:xfrm>
          <a:prstGeom prst="rect">
            <a:avLst/>
          </a:prstGeom>
          <a:noFill/>
          <a:ln w="28575">
            <a:noFill/>
            <a:miter lim="800000"/>
            <a:headEnd/>
            <a:tailEnd/>
          </a:ln>
        </p:spPr>
        <p:txBody>
          <a:bodyPr wrap="none">
            <a:spAutoFit/>
          </a:bodyPr>
          <a:lstStyle/>
          <a:p>
            <a:pPr>
              <a:buFontTx/>
              <a:buNone/>
            </a:pPr>
            <a:r>
              <a:rPr lang="en-US" dirty="0">
                <a:solidFill>
                  <a:srgbClr val="FF0000"/>
                </a:solidFill>
              </a:rPr>
              <a:t>Anonymization</a:t>
            </a:r>
          </a:p>
        </p:txBody>
      </p:sp>
      <p:sp>
        <p:nvSpPr>
          <p:cNvPr id="32897" name="Text Box 215"/>
          <p:cNvSpPr txBox="1">
            <a:spLocks noChangeArrowheads="1"/>
          </p:cNvSpPr>
          <p:nvPr/>
        </p:nvSpPr>
        <p:spPr bwMode="auto">
          <a:xfrm>
            <a:off x="564356" y="4081700"/>
            <a:ext cx="1479892" cy="300082"/>
          </a:xfrm>
          <a:prstGeom prst="rect">
            <a:avLst/>
          </a:prstGeom>
          <a:noFill/>
          <a:ln w="28575">
            <a:noFill/>
            <a:miter lim="800000"/>
            <a:headEnd/>
            <a:tailEnd/>
          </a:ln>
        </p:spPr>
        <p:txBody>
          <a:bodyPr wrap="none">
            <a:spAutoFit/>
          </a:bodyPr>
          <a:lstStyle/>
          <a:p>
            <a:pPr>
              <a:lnSpc>
                <a:spcPct val="90000"/>
              </a:lnSpc>
              <a:buFontTx/>
              <a:buNone/>
            </a:pPr>
            <a:r>
              <a:rPr lang="en-US" sz="1500" dirty="0"/>
              <a:t>99% have HIV-</a:t>
            </a:r>
          </a:p>
        </p:txBody>
      </p:sp>
      <p:sp>
        <p:nvSpPr>
          <p:cNvPr id="1561816" name="Oval 216"/>
          <p:cNvSpPr>
            <a:spLocks noChangeArrowheads="1"/>
          </p:cNvSpPr>
          <p:nvPr/>
        </p:nvSpPr>
        <p:spPr bwMode="auto">
          <a:xfrm>
            <a:off x="4679155" y="1096448"/>
            <a:ext cx="1314450" cy="1544240"/>
          </a:xfrm>
          <a:prstGeom prst="ellipse">
            <a:avLst/>
          </a:prstGeom>
          <a:noFill/>
          <a:ln w="28575">
            <a:solidFill>
              <a:schemeClr val="hlink"/>
            </a:solidFill>
            <a:round/>
            <a:headEnd/>
            <a:tailEnd/>
          </a:ln>
        </p:spPr>
        <p:txBody>
          <a:bodyPr wrap="none" anchor="ctr"/>
          <a:lstStyle/>
          <a:p>
            <a:pPr algn="ctr">
              <a:buFontTx/>
              <a:buNone/>
            </a:pPr>
            <a:endParaRPr lang="en-US" sz="1050"/>
          </a:p>
        </p:txBody>
      </p:sp>
      <p:sp>
        <p:nvSpPr>
          <p:cNvPr id="1561817" name="AutoShape 217"/>
          <p:cNvSpPr>
            <a:spLocks noChangeArrowheads="1"/>
          </p:cNvSpPr>
          <p:nvPr/>
        </p:nvSpPr>
        <p:spPr bwMode="auto">
          <a:xfrm>
            <a:off x="2440780" y="2869287"/>
            <a:ext cx="4238625" cy="582216"/>
          </a:xfrm>
          <a:prstGeom prst="wedgeRectCallout">
            <a:avLst>
              <a:gd name="adj1" fmla="val 20167"/>
              <a:gd name="adj2" fmla="val -92741"/>
            </a:avLst>
          </a:prstGeom>
          <a:solidFill>
            <a:srgbClr val="FFCCCC"/>
          </a:solidFill>
          <a:ln w="28575">
            <a:solidFill>
              <a:schemeClr val="tx1"/>
            </a:solidFill>
            <a:miter lim="800000"/>
            <a:headEnd/>
            <a:tailEnd/>
          </a:ln>
          <a:effectLst>
            <a:outerShdw dist="107763" dir="2700000" algn="ctr" rotWithShape="0">
              <a:srgbClr val="808080">
                <a:alpha val="50000"/>
              </a:srgbClr>
            </a:outerShdw>
          </a:effectLst>
        </p:spPr>
        <p:txBody>
          <a:bodyPr/>
          <a:lstStyle/>
          <a:p>
            <a:pPr algn="ctr">
              <a:buFontTx/>
              <a:buNone/>
            </a:pPr>
            <a:r>
              <a:rPr lang="en-US" dirty="0">
                <a:latin typeface="Arial" charset="0"/>
              </a:rPr>
              <a:t>99% HIV- </a:t>
            </a:r>
            <a:r>
              <a:rPr lang="en-US" dirty="0">
                <a:latin typeface="Arial" charset="0"/>
                <a:sym typeface="Symbol" pitchFamily="18" charset="2"/>
              </a:rPr>
              <a:t></a:t>
            </a:r>
            <a:r>
              <a:rPr lang="en-US" dirty="0">
                <a:latin typeface="Arial" charset="0"/>
              </a:rPr>
              <a:t> quasi-identifier group is </a:t>
            </a:r>
            <a:r>
              <a:rPr lang="en-US" u="sng" dirty="0">
                <a:latin typeface="Arial" charset="0"/>
              </a:rPr>
              <a:t>not</a:t>
            </a:r>
            <a:r>
              <a:rPr lang="en-US" dirty="0">
                <a:latin typeface="Arial" charset="0"/>
              </a:rPr>
              <a:t> “diverse”</a:t>
            </a:r>
          </a:p>
          <a:p>
            <a:pPr algn="ctr">
              <a:buFontTx/>
              <a:buNone/>
            </a:pPr>
            <a:r>
              <a:rPr lang="en-US" dirty="0">
                <a:latin typeface="Arial" charset="0"/>
              </a:rPr>
              <a:t>…yet </a:t>
            </a:r>
            <a:r>
              <a:rPr lang="en-US" dirty="0" err="1">
                <a:latin typeface="Arial" charset="0"/>
              </a:rPr>
              <a:t>anonymized</a:t>
            </a:r>
            <a:r>
              <a:rPr lang="en-US" dirty="0">
                <a:latin typeface="Arial" charset="0"/>
              </a:rPr>
              <a:t> database does not leak anything</a:t>
            </a:r>
          </a:p>
        </p:txBody>
      </p:sp>
      <p:sp>
        <p:nvSpPr>
          <p:cNvPr id="32902" name="Rectangle 2"/>
          <p:cNvSpPr>
            <a:spLocks noGrp="1" noChangeArrowheads="1"/>
          </p:cNvSpPr>
          <p:nvPr>
            <p:ph type="title"/>
          </p:nvPr>
        </p:nvSpPr>
        <p:spPr>
          <a:xfrm>
            <a:off x="114300" y="68937"/>
            <a:ext cx="7336631" cy="685800"/>
          </a:xfrm>
        </p:spPr>
        <p:txBody>
          <a:bodyPr/>
          <a:lstStyle/>
          <a:p>
            <a:r>
              <a:rPr lang="en-US" altLang="zh-CN" dirty="0">
                <a:ea typeface="SimSun" pitchFamily="2" charset="-122"/>
              </a:rPr>
              <a:t>l-diversity: not always necessary</a:t>
            </a:r>
          </a:p>
        </p:txBody>
      </p:sp>
    </p:spTree>
    <p:extLst>
      <p:ext uri="{BB962C8B-B14F-4D97-AF65-F5344CB8AC3E}">
        <p14:creationId xmlns:p14="http://schemas.microsoft.com/office/powerpoint/2010/main" val="232922308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5"/>
          <p:cNvSpPr>
            <a:spLocks noGrp="1"/>
          </p:cNvSpPr>
          <p:nvPr>
            <p:ph idx="1"/>
          </p:nvPr>
        </p:nvSpPr>
        <p:spPr>
          <a:xfrm>
            <a:off x="0" y="-143476"/>
            <a:ext cx="8520600" cy="4867875"/>
          </a:xfrm>
        </p:spPr>
        <p:txBody>
          <a:bodyPr>
            <a:normAutofit/>
          </a:bodyPr>
          <a:lstStyle/>
          <a:p>
            <a:pPr marL="596900" lvl="1" indent="0">
              <a:buNone/>
            </a:pPr>
            <a:endParaRPr lang="en-US" altLang="zh-CN" sz="800" dirty="0">
              <a:solidFill>
                <a:srgbClr val="0070C0"/>
              </a:solidFill>
              <a:ea typeface="SimSun" pitchFamily="2" charset="-122"/>
            </a:endParaRPr>
          </a:p>
          <a:p>
            <a:pPr marL="114300" indent="0">
              <a:buNone/>
            </a:pPr>
            <a:r>
              <a:rPr lang="en-US" altLang="zh-CN" b="1" dirty="0">
                <a:solidFill>
                  <a:schemeClr val="tx1"/>
                </a:solidFill>
                <a:ea typeface="SimSun" pitchFamily="2" charset="-122"/>
              </a:rPr>
              <a:t>Limitation 2:  l-diversity may be insufficient to prevent attribute disclosure</a:t>
            </a:r>
          </a:p>
          <a:p>
            <a:pPr marL="114300" indent="0">
              <a:buNone/>
            </a:pPr>
            <a:endParaRPr lang="en-US" altLang="zh-CN" b="1" dirty="0">
              <a:solidFill>
                <a:schemeClr val="tx1"/>
              </a:solidFill>
              <a:ea typeface="SimSun" pitchFamily="2" charset="-122"/>
            </a:endParaRPr>
          </a:p>
          <a:p>
            <a:pPr marL="114300" indent="0">
              <a:buNone/>
            </a:pPr>
            <a:endParaRPr lang="en-US" altLang="zh-CN" b="1" dirty="0">
              <a:solidFill>
                <a:schemeClr val="tx1"/>
              </a:solidFill>
              <a:ea typeface="SimSun" pitchFamily="2" charset="-122"/>
            </a:endParaRPr>
          </a:p>
          <a:p>
            <a:pPr marL="596900" lvl="1" indent="0">
              <a:buNone/>
            </a:pPr>
            <a:r>
              <a:rPr lang="en-US" altLang="zh-CN" sz="1600" dirty="0">
                <a:solidFill>
                  <a:srgbClr val="0070C0"/>
                </a:solidFill>
                <a:ea typeface="SimSun" pitchFamily="2" charset="-122"/>
              </a:rPr>
              <a:t>Consider the same table of 10,000 records containing patient information on sensitive attribute HIV+/HIV-.  </a:t>
            </a:r>
          </a:p>
          <a:p>
            <a:pPr marL="596900" lvl="1" indent="0">
              <a:buNone/>
            </a:pPr>
            <a:r>
              <a:rPr lang="en-US" altLang="zh-CN" sz="1600" dirty="0">
                <a:solidFill>
                  <a:srgbClr val="0070C0"/>
                </a:solidFill>
                <a:ea typeface="SimSun" pitchFamily="2" charset="-122"/>
              </a:rPr>
              <a:t>Consider one equivalence class in the generalized table has an equal number of positive records and negative records. It satisfies distinct 2-diversity, entropy 2-diversity and any recursive (c,2)-diversity requirement that can be imposed. </a:t>
            </a:r>
          </a:p>
          <a:p>
            <a:pPr marL="596900" lvl="1" indent="0">
              <a:buNone/>
            </a:pPr>
            <a:r>
              <a:rPr lang="en-US" altLang="zh-CN" sz="1600" i="1" dirty="0">
                <a:solidFill>
                  <a:srgbClr val="C00000"/>
                </a:solidFill>
                <a:ea typeface="SimSun" pitchFamily="2" charset="-122"/>
              </a:rPr>
              <a:t>However, it presents a very serious privacy risk– anyone in the class would be considered to have 50% possibility of being positive, as compared to 1% of the overall population.</a:t>
            </a:r>
            <a:endParaRPr lang="en-US" altLang="zh-CN" sz="1600" i="1" dirty="0">
              <a:solidFill>
                <a:srgbClr val="C00000"/>
              </a:solidFill>
              <a:ea typeface="SimSun" pitchFamily="2" charset="-122"/>
              <a:sym typeface="Wingdings" pitchFamily="2" charset="2"/>
            </a:endParaRPr>
          </a:p>
          <a:p>
            <a:pPr marL="114300" indent="0">
              <a:buNone/>
            </a:pPr>
            <a:endParaRPr lang="en-US" altLang="zh-CN" b="1" dirty="0">
              <a:solidFill>
                <a:schemeClr val="tx1"/>
              </a:solidFill>
              <a:ea typeface="SimSun" pitchFamily="2" charset="-122"/>
            </a:endParaRPr>
          </a:p>
        </p:txBody>
      </p:sp>
      <p:sp>
        <p:nvSpPr>
          <p:cNvPr id="33796" name="Rectangle 4"/>
          <p:cNvSpPr>
            <a:spLocks noChangeArrowheads="1"/>
          </p:cNvSpPr>
          <p:nvPr/>
        </p:nvSpPr>
        <p:spPr bwMode="auto">
          <a:xfrm>
            <a:off x="1459950" y="1209675"/>
            <a:ext cx="5943600" cy="3028950"/>
          </a:xfrm>
          <a:prstGeom prst="rect">
            <a:avLst/>
          </a:prstGeom>
          <a:noFill/>
          <a:ln w="9525">
            <a:noFill/>
            <a:miter lim="800000"/>
            <a:headEnd/>
            <a:tailEnd/>
          </a:ln>
        </p:spPr>
        <p:txBody>
          <a:bodyPr/>
          <a:lstStyle/>
          <a:p>
            <a:pPr marL="352425" indent="-352425">
              <a:buFont typeface="Wingdings" pitchFamily="2" charset="2"/>
              <a:buChar char="o"/>
            </a:pPr>
            <a:endParaRPr lang="en-US" altLang="zh-CN" sz="1050">
              <a:ea typeface="SimSun" pitchFamily="2" charset="-122"/>
            </a:endParaRPr>
          </a:p>
        </p:txBody>
      </p:sp>
      <p:sp>
        <p:nvSpPr>
          <p:cNvPr id="8" name="Rectangle 2">
            <a:extLst>
              <a:ext uri="{FF2B5EF4-FFF2-40B4-BE49-F238E27FC236}">
                <a16:creationId xmlns:a16="http://schemas.microsoft.com/office/drawing/2014/main" id="{BB3C85E3-A534-7E45-8F44-EFAA8A52E307}"/>
              </a:ext>
            </a:extLst>
          </p:cNvPr>
          <p:cNvSpPr>
            <a:spLocks noGrp="1" noChangeArrowheads="1"/>
          </p:cNvSpPr>
          <p:nvPr>
            <p:ph type="title"/>
          </p:nvPr>
        </p:nvSpPr>
        <p:spPr>
          <a:xfrm>
            <a:off x="171450" y="713775"/>
            <a:ext cx="8520600" cy="572700"/>
          </a:xfrm>
        </p:spPr>
        <p:txBody>
          <a:bodyPr/>
          <a:lstStyle/>
          <a:p>
            <a:r>
              <a:rPr lang="en-US" altLang="zh-CN" dirty="0">
                <a:ea typeface="SimSun" pitchFamily="2" charset="-122"/>
              </a:rPr>
              <a:t>Skewness Attack</a:t>
            </a:r>
          </a:p>
        </p:txBody>
      </p:sp>
    </p:spTree>
    <p:extLst>
      <p:ext uri="{BB962C8B-B14F-4D97-AF65-F5344CB8AC3E}">
        <p14:creationId xmlns:p14="http://schemas.microsoft.com/office/powerpoint/2010/main" val="1769495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1726" name="Group 126"/>
          <p:cNvGraphicFramePr>
            <a:graphicFrameLocks noGrp="1"/>
          </p:cNvGraphicFramePr>
          <p:nvPr/>
        </p:nvGraphicFramePr>
        <p:xfrm>
          <a:off x="689371" y="1154787"/>
          <a:ext cx="1314450" cy="2834640"/>
        </p:xfrm>
        <a:graphic>
          <a:graphicData uri="http://schemas.openxmlformats.org/drawingml/2006/table">
            <a:tbl>
              <a:tblPr/>
              <a:tblGrid>
                <a:gridCol w="335756">
                  <a:extLst>
                    <a:ext uri="{9D8B030D-6E8A-4147-A177-3AD203B41FA5}">
                      <a16:colId xmlns:a16="http://schemas.microsoft.com/office/drawing/2014/main" val="20000"/>
                    </a:ext>
                  </a:extLst>
                </a:gridCol>
                <a:gridCol w="978694">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32811" name="Text Box 65"/>
          <p:cNvSpPr txBox="1">
            <a:spLocks noChangeArrowheads="1"/>
          </p:cNvSpPr>
          <p:nvPr/>
        </p:nvSpPr>
        <p:spPr bwMode="auto">
          <a:xfrm>
            <a:off x="564356" y="754737"/>
            <a:ext cx="1258678" cy="276999"/>
          </a:xfrm>
          <a:prstGeom prst="rect">
            <a:avLst/>
          </a:prstGeom>
          <a:noFill/>
          <a:ln w="28575">
            <a:noFill/>
            <a:miter lim="800000"/>
            <a:headEnd/>
            <a:tailEnd/>
          </a:ln>
        </p:spPr>
        <p:txBody>
          <a:bodyPr wrap="none">
            <a:spAutoFit/>
          </a:bodyPr>
          <a:lstStyle/>
          <a:p>
            <a:pPr>
              <a:buFontTx/>
              <a:buNone/>
            </a:pPr>
            <a:r>
              <a:rPr lang="en-US" sz="1200"/>
              <a:t>Original dataset</a:t>
            </a:r>
          </a:p>
        </p:txBody>
      </p:sp>
      <p:sp>
        <p:nvSpPr>
          <p:cNvPr id="32812" name="Oval 127"/>
          <p:cNvSpPr>
            <a:spLocks noChangeArrowheads="1"/>
          </p:cNvSpPr>
          <p:nvPr/>
        </p:nvSpPr>
        <p:spPr bwMode="auto">
          <a:xfrm>
            <a:off x="765571" y="972623"/>
            <a:ext cx="1314450" cy="3120628"/>
          </a:xfrm>
          <a:prstGeom prst="ellipse">
            <a:avLst/>
          </a:prstGeom>
          <a:noFill/>
          <a:ln w="28575">
            <a:solidFill>
              <a:schemeClr val="accent5"/>
            </a:solidFill>
            <a:round/>
            <a:headEnd/>
            <a:tailEnd/>
          </a:ln>
        </p:spPr>
        <p:txBody>
          <a:bodyPr wrap="none" anchor="ctr"/>
          <a:lstStyle/>
          <a:p>
            <a:pPr algn="ctr">
              <a:buFontTx/>
              <a:buNone/>
            </a:pPr>
            <a:endParaRPr lang="en-US" sz="1050"/>
          </a:p>
        </p:txBody>
      </p:sp>
      <p:graphicFrame>
        <p:nvGraphicFramePr>
          <p:cNvPr id="1561772" name="Group 172"/>
          <p:cNvGraphicFramePr>
            <a:graphicFrameLocks noGrp="1"/>
          </p:cNvGraphicFramePr>
          <p:nvPr/>
        </p:nvGraphicFramePr>
        <p:xfrm>
          <a:off x="2957511" y="1154787"/>
          <a:ext cx="1314450" cy="2834640"/>
        </p:xfrm>
        <a:graphic>
          <a:graphicData uri="http://schemas.openxmlformats.org/drawingml/2006/table">
            <a:tbl>
              <a:tblPr/>
              <a:tblGrid>
                <a:gridCol w="335756">
                  <a:extLst>
                    <a:ext uri="{9D8B030D-6E8A-4147-A177-3AD203B41FA5}">
                      <a16:colId xmlns:a16="http://schemas.microsoft.com/office/drawing/2014/main" val="20000"/>
                    </a:ext>
                  </a:extLst>
                </a:gridCol>
                <a:gridCol w="978694">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rgbClr val="008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008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008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008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008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rgbClr val="008000"/>
                          </a:solidFill>
                          <a:effectLst/>
                          <a:latin typeface="Arial" charset="0"/>
                        </a:rPr>
                        <a:t>Q1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HIV-</a:t>
                      </a:r>
                      <a:endParaRPr kumimoji="1" lang="en-US" sz="1100" b="0" i="0" u="none" strike="noStrike" cap="none" normalizeH="0" baseline="0" dirty="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860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Q2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dirty="0">
                          <a:ln>
                            <a:noFill/>
                          </a:ln>
                          <a:solidFill>
                            <a:schemeClr val="tx1"/>
                          </a:solidFill>
                          <a:effectLst/>
                          <a:latin typeface="Arial" charset="0"/>
                        </a:rPr>
                        <a:t>HIV-</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61814" name="Text Box 214"/>
          <p:cNvSpPr txBox="1">
            <a:spLocks noChangeArrowheads="1"/>
          </p:cNvSpPr>
          <p:nvPr/>
        </p:nvSpPr>
        <p:spPr bwMode="auto">
          <a:xfrm>
            <a:off x="2678906" y="754737"/>
            <a:ext cx="1189749" cy="276999"/>
          </a:xfrm>
          <a:prstGeom prst="rect">
            <a:avLst/>
          </a:prstGeom>
          <a:noFill/>
          <a:ln w="28575">
            <a:noFill/>
            <a:miter lim="800000"/>
            <a:headEnd/>
            <a:tailEnd/>
          </a:ln>
        </p:spPr>
        <p:txBody>
          <a:bodyPr wrap="none">
            <a:spAutoFit/>
          </a:bodyPr>
          <a:lstStyle/>
          <a:p>
            <a:pPr>
              <a:buFontTx/>
              <a:buNone/>
            </a:pPr>
            <a:r>
              <a:rPr lang="en-US" sz="1200" dirty="0">
                <a:solidFill>
                  <a:srgbClr val="008000"/>
                </a:solidFill>
              </a:rPr>
              <a:t>Anonymization</a:t>
            </a:r>
          </a:p>
        </p:txBody>
      </p:sp>
      <p:sp>
        <p:nvSpPr>
          <p:cNvPr id="32897" name="Text Box 215"/>
          <p:cNvSpPr txBox="1">
            <a:spLocks noChangeArrowheads="1"/>
          </p:cNvSpPr>
          <p:nvPr/>
        </p:nvSpPr>
        <p:spPr bwMode="auto">
          <a:xfrm>
            <a:off x="744140" y="4080153"/>
            <a:ext cx="1479892" cy="300082"/>
          </a:xfrm>
          <a:prstGeom prst="rect">
            <a:avLst/>
          </a:prstGeom>
          <a:noFill/>
          <a:ln w="28575">
            <a:noFill/>
            <a:miter lim="800000"/>
            <a:headEnd/>
            <a:tailEnd/>
          </a:ln>
        </p:spPr>
        <p:txBody>
          <a:bodyPr wrap="none">
            <a:spAutoFit/>
          </a:bodyPr>
          <a:lstStyle/>
          <a:p>
            <a:pPr>
              <a:lnSpc>
                <a:spcPct val="90000"/>
              </a:lnSpc>
              <a:buFontTx/>
              <a:buNone/>
            </a:pPr>
            <a:r>
              <a:rPr lang="en-US" sz="1500" dirty="0"/>
              <a:t>99% have HIV-</a:t>
            </a:r>
          </a:p>
        </p:txBody>
      </p:sp>
      <p:sp>
        <p:nvSpPr>
          <p:cNvPr id="1561818" name="Oval 218"/>
          <p:cNvSpPr>
            <a:spLocks noChangeArrowheads="1"/>
          </p:cNvSpPr>
          <p:nvPr/>
        </p:nvSpPr>
        <p:spPr bwMode="auto">
          <a:xfrm>
            <a:off x="2793205" y="1040487"/>
            <a:ext cx="1314450" cy="1544241"/>
          </a:xfrm>
          <a:prstGeom prst="ellipse">
            <a:avLst/>
          </a:prstGeom>
          <a:noFill/>
          <a:ln w="28575">
            <a:solidFill>
              <a:schemeClr val="hlink"/>
            </a:solidFill>
            <a:round/>
            <a:headEnd/>
            <a:tailEnd/>
          </a:ln>
        </p:spPr>
        <p:txBody>
          <a:bodyPr wrap="none" anchor="ctr"/>
          <a:lstStyle/>
          <a:p>
            <a:pPr algn="ctr">
              <a:buFontTx/>
              <a:buNone/>
            </a:pPr>
            <a:endParaRPr lang="en-US" sz="1050"/>
          </a:p>
        </p:txBody>
      </p:sp>
      <p:sp>
        <p:nvSpPr>
          <p:cNvPr id="1561819" name="AutoShape 219"/>
          <p:cNvSpPr>
            <a:spLocks noChangeArrowheads="1"/>
          </p:cNvSpPr>
          <p:nvPr/>
        </p:nvSpPr>
        <p:spPr bwMode="auto">
          <a:xfrm>
            <a:off x="2425247" y="3658828"/>
            <a:ext cx="3905250" cy="842649"/>
          </a:xfrm>
          <a:prstGeom prst="wedgeRectCallout">
            <a:avLst>
              <a:gd name="adj1" fmla="val -22319"/>
              <a:gd name="adj2" fmla="val -171576"/>
            </a:avLst>
          </a:prstGeom>
          <a:solidFill>
            <a:srgbClr val="FFCCCC"/>
          </a:solidFill>
          <a:ln w="28575">
            <a:solidFill>
              <a:schemeClr val="tx1"/>
            </a:solidFill>
            <a:miter lim="800000"/>
            <a:headEnd/>
            <a:tailEnd/>
          </a:ln>
          <a:effectLst>
            <a:outerShdw dist="107763" dir="2700000" algn="ctr" rotWithShape="0">
              <a:srgbClr val="808080">
                <a:alpha val="50000"/>
              </a:srgbClr>
            </a:outerShdw>
          </a:effectLst>
        </p:spPr>
        <p:txBody>
          <a:bodyPr/>
          <a:lstStyle/>
          <a:p>
            <a:pPr algn="ctr">
              <a:buFontTx/>
              <a:buNone/>
            </a:pPr>
            <a:r>
              <a:rPr lang="en-US" sz="1200" dirty="0">
                <a:latin typeface="Arial" charset="0"/>
              </a:rPr>
              <a:t>50% HIV- </a:t>
            </a:r>
            <a:r>
              <a:rPr lang="en-US" sz="1200" dirty="0">
                <a:latin typeface="Arial" charset="0"/>
                <a:sym typeface="Symbol" pitchFamily="18" charset="2"/>
              </a:rPr>
              <a:t></a:t>
            </a:r>
            <a:r>
              <a:rPr lang="en-US" sz="1200" dirty="0">
                <a:latin typeface="Arial" charset="0"/>
              </a:rPr>
              <a:t> quasi-identifier group is “diverse”</a:t>
            </a:r>
          </a:p>
          <a:p>
            <a:pPr algn="ctr">
              <a:buFontTx/>
              <a:buNone/>
            </a:pPr>
            <a:r>
              <a:rPr lang="en-US" sz="1200" b="1" dirty="0">
                <a:latin typeface="Arial" charset="0"/>
              </a:rPr>
              <a:t>This leaks a ton of information</a:t>
            </a:r>
          </a:p>
          <a:p>
            <a:pPr algn="ctr"/>
            <a:r>
              <a:rPr lang="en-US" altLang="zh-CN" sz="1200" dirty="0">
                <a:solidFill>
                  <a:schemeClr val="tx1"/>
                </a:solidFill>
                <a:ea typeface="SimSun" pitchFamily="2" charset="-122"/>
                <a:sym typeface="Wingdings" pitchFamily="2" charset="2"/>
              </a:rPr>
              <a:t> If we know you are in this quasi-id equivalence class, we know you have 50% of being HIV+.</a:t>
            </a:r>
            <a:endParaRPr lang="en-US" altLang="zh-CN" sz="1200" dirty="0">
              <a:solidFill>
                <a:schemeClr val="tx1"/>
              </a:solidFill>
              <a:ea typeface="SimSun" pitchFamily="2" charset="-122"/>
            </a:endParaRPr>
          </a:p>
          <a:p>
            <a:pPr algn="ctr">
              <a:buFontTx/>
              <a:buNone/>
            </a:pPr>
            <a:endParaRPr lang="en-US" sz="1050" dirty="0">
              <a:latin typeface="Arial" charset="0"/>
            </a:endParaRPr>
          </a:p>
        </p:txBody>
      </p:sp>
      <p:sp>
        <p:nvSpPr>
          <p:cNvPr id="32902" name="Rectangle 2"/>
          <p:cNvSpPr>
            <a:spLocks noGrp="1" noChangeArrowheads="1"/>
          </p:cNvSpPr>
          <p:nvPr>
            <p:ph type="title"/>
          </p:nvPr>
        </p:nvSpPr>
        <p:spPr>
          <a:xfrm>
            <a:off x="114300" y="68937"/>
            <a:ext cx="7336631" cy="685800"/>
          </a:xfrm>
        </p:spPr>
        <p:txBody>
          <a:bodyPr/>
          <a:lstStyle/>
          <a:p>
            <a:r>
              <a:rPr lang="en-US" altLang="zh-CN" dirty="0">
                <a:ea typeface="SimSun" pitchFamily="2" charset="-122"/>
              </a:rPr>
              <a:t>l-diversity: not always sufficient</a:t>
            </a:r>
          </a:p>
        </p:txBody>
      </p:sp>
      <p:sp>
        <p:nvSpPr>
          <p:cNvPr id="16" name="Content Placeholder 5">
            <a:extLst>
              <a:ext uri="{FF2B5EF4-FFF2-40B4-BE49-F238E27FC236}">
                <a16:creationId xmlns:a16="http://schemas.microsoft.com/office/drawing/2014/main" id="{1A2A2FC6-AE2A-5641-A69A-A0B7D0A574A5}"/>
              </a:ext>
            </a:extLst>
          </p:cNvPr>
          <p:cNvSpPr txBox="1">
            <a:spLocks/>
          </p:cNvSpPr>
          <p:nvPr/>
        </p:nvSpPr>
        <p:spPr>
          <a:xfrm>
            <a:off x="4820839" y="887969"/>
            <a:ext cx="3879078" cy="924638"/>
          </a:xfrm>
          <a:prstGeom prst="rect">
            <a:avLst/>
          </a:prstGeom>
          <a:noFill/>
          <a:ln>
            <a:solidFill>
              <a:srgbClr val="C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altLang="zh-CN" sz="1400" dirty="0">
                <a:solidFill>
                  <a:srgbClr val="C00000"/>
                </a:solidFill>
                <a:ea typeface="SimSun" pitchFamily="2" charset="-122"/>
              </a:rPr>
              <a:t>l-diversity does not differentiate between:</a:t>
            </a:r>
          </a:p>
          <a:p>
            <a:pPr>
              <a:buFont typeface="Wingdings" pitchFamily="2" charset="2"/>
              <a:buChar char="à"/>
            </a:pPr>
            <a:r>
              <a:rPr lang="en-US" altLang="zh-CN" sz="1400" dirty="0">
                <a:solidFill>
                  <a:srgbClr val="C00000"/>
                </a:solidFill>
                <a:ea typeface="SimSun" pitchFamily="2" charset="-122"/>
              </a:rPr>
              <a:t>Equivalence class 1: 49 HIV+ and 1 HIV-</a:t>
            </a:r>
          </a:p>
          <a:p>
            <a:pPr>
              <a:buFont typeface="Wingdings" pitchFamily="2" charset="2"/>
              <a:buChar char="à"/>
            </a:pPr>
            <a:r>
              <a:rPr lang="en-US" altLang="zh-CN" sz="1400" dirty="0">
                <a:solidFill>
                  <a:srgbClr val="C00000"/>
                </a:solidFill>
                <a:ea typeface="SimSun" pitchFamily="2" charset="-122"/>
              </a:rPr>
              <a:t>Equivalence class 2: 1 HIV+ and 49 HIV-</a:t>
            </a:r>
          </a:p>
        </p:txBody>
      </p:sp>
      <p:sp>
        <p:nvSpPr>
          <p:cNvPr id="17" name="Content Placeholder 5">
            <a:extLst>
              <a:ext uri="{FF2B5EF4-FFF2-40B4-BE49-F238E27FC236}">
                <a16:creationId xmlns:a16="http://schemas.microsoft.com/office/drawing/2014/main" id="{C231B084-1D56-A546-882C-50542775EE74}"/>
              </a:ext>
            </a:extLst>
          </p:cNvPr>
          <p:cNvSpPr txBox="1">
            <a:spLocks/>
          </p:cNvSpPr>
          <p:nvPr/>
        </p:nvSpPr>
        <p:spPr>
          <a:xfrm>
            <a:off x="4820839" y="2070618"/>
            <a:ext cx="3879078" cy="624957"/>
          </a:xfrm>
          <a:prstGeom prst="rect">
            <a:avLst/>
          </a:prstGeom>
          <a:noFill/>
          <a:ln>
            <a:solidFill>
              <a:srgbClr val="C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altLang="zh-CN" sz="1400" dirty="0">
                <a:solidFill>
                  <a:srgbClr val="C00000"/>
                </a:solidFill>
                <a:ea typeface="SimSun" pitchFamily="2" charset="-122"/>
              </a:rPr>
              <a:t>l-diversity does not consider the overall distribution of sensitive values</a:t>
            </a:r>
          </a:p>
        </p:txBody>
      </p:sp>
    </p:spTree>
    <p:extLst>
      <p:ext uri="{BB962C8B-B14F-4D97-AF65-F5344CB8AC3E}">
        <p14:creationId xmlns:p14="http://schemas.microsoft.com/office/powerpoint/2010/main" val="2289495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17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18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618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1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1814" grpId="0"/>
      <p:bldP spid="1561818" grpId="0" animBg="1"/>
      <p:bldP spid="15618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699" name="Group 3"/>
          <p:cNvGraphicFramePr>
            <a:graphicFrameLocks noGrp="1"/>
          </p:cNvGraphicFramePr>
          <p:nvPr/>
        </p:nvGraphicFramePr>
        <p:xfrm>
          <a:off x="2099072" y="1450181"/>
          <a:ext cx="1657351" cy="803910"/>
        </p:xfrm>
        <a:graphic>
          <a:graphicData uri="http://schemas.openxmlformats.org/drawingml/2006/table">
            <a:tbl>
              <a:tblPr/>
              <a:tblGrid>
                <a:gridCol w="803672">
                  <a:extLst>
                    <a:ext uri="{9D8B030D-6E8A-4147-A177-3AD203B41FA5}">
                      <a16:colId xmlns:a16="http://schemas.microsoft.com/office/drawing/2014/main" val="20000"/>
                    </a:ext>
                  </a:extLst>
                </a:gridCol>
                <a:gridCol w="853679">
                  <a:extLst>
                    <a:ext uri="{9D8B030D-6E8A-4147-A177-3AD203B41FA5}">
                      <a16:colId xmlns:a16="http://schemas.microsoft.com/office/drawing/2014/main" val="20001"/>
                    </a:ext>
                  </a:extLst>
                </a:gridCol>
              </a:tblGrid>
              <a:tr h="274320">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0" i="0" u="none" strike="noStrike" cap="none" normalizeH="0" baseline="0">
                          <a:ln>
                            <a:noFill/>
                          </a:ln>
                          <a:solidFill>
                            <a:schemeClr val="tx1"/>
                          </a:solidFill>
                          <a:effectLst/>
                          <a:latin typeface="Verdana" pitchFamily="34" charset="0"/>
                          <a:ea typeface="宋体" pitchFamily="2" charset="-122"/>
                        </a:rPr>
                        <a:t>Bob</a:t>
                      </a:r>
                    </a:p>
                  </a:txBody>
                  <a:tcPr marL="68580" marR="68580" marT="34290" marB="3429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24003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1" i="1" u="none" strike="noStrike" cap="none" normalizeH="0" baseline="0">
                          <a:ln>
                            <a:noFill/>
                          </a:ln>
                          <a:solidFill>
                            <a:schemeClr val="tx1"/>
                          </a:solidFill>
                          <a:effectLst/>
                          <a:latin typeface="Verdana" pitchFamily="34" charset="0"/>
                          <a:ea typeface="宋体" pitchFamily="2" charset="-122"/>
                        </a:rPr>
                        <a:t>Zip</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1" i="1" u="none" strike="noStrike" cap="none" normalizeH="0" baseline="0">
                          <a:ln>
                            <a:noFill/>
                          </a:ln>
                          <a:solidFill>
                            <a:schemeClr val="tx1"/>
                          </a:solidFill>
                          <a:effectLst/>
                          <a:latin typeface="Verdana" pitchFamily="34" charset="0"/>
                          <a:ea typeface="宋体" pitchFamily="2" charset="-122"/>
                        </a:rPr>
                        <a:t>Age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0" i="0" u="none" strike="noStrike" cap="none" normalizeH="0" baseline="0">
                          <a:ln>
                            <a:noFill/>
                          </a:ln>
                          <a:solidFill>
                            <a:schemeClr val="tx1"/>
                          </a:solidFill>
                          <a:effectLst/>
                          <a:latin typeface="Verdana" pitchFamily="34" charset="0"/>
                          <a:ea typeface="宋体" pitchFamily="2" charset="-122"/>
                        </a:rPr>
                        <a:t>47678</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0" i="0" u="none" strike="noStrike" cap="none" normalizeH="0" baseline="0" dirty="0">
                          <a:ln>
                            <a:noFill/>
                          </a:ln>
                          <a:solidFill>
                            <a:schemeClr val="tx1"/>
                          </a:solidFill>
                          <a:effectLst/>
                          <a:latin typeface="Verdana" pitchFamily="34" charset="0"/>
                          <a:ea typeface="宋体" pitchFamily="2" charset="-122"/>
                        </a:rPr>
                        <a:t>27</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57712" name="Group 16"/>
          <p:cNvGraphicFramePr>
            <a:graphicFrameLocks noGrp="1"/>
          </p:cNvGraphicFramePr>
          <p:nvPr/>
        </p:nvGraphicFramePr>
        <p:xfrm>
          <a:off x="4442223" y="1266825"/>
          <a:ext cx="2825353" cy="2667000"/>
        </p:xfrm>
        <a:graphic>
          <a:graphicData uri="http://schemas.openxmlformats.org/drawingml/2006/table">
            <a:tbl>
              <a:tblPr/>
              <a:tblGrid>
                <a:gridCol w="628650">
                  <a:extLst>
                    <a:ext uri="{9D8B030D-6E8A-4147-A177-3AD203B41FA5}">
                      <a16:colId xmlns:a16="http://schemas.microsoft.com/office/drawing/2014/main" val="20000"/>
                    </a:ext>
                  </a:extLst>
                </a:gridCol>
                <a:gridCol w="475059">
                  <a:extLst>
                    <a:ext uri="{9D8B030D-6E8A-4147-A177-3AD203B41FA5}">
                      <a16:colId xmlns:a16="http://schemas.microsoft.com/office/drawing/2014/main" val="20001"/>
                    </a:ext>
                  </a:extLst>
                </a:gridCol>
                <a:gridCol w="553641">
                  <a:extLst>
                    <a:ext uri="{9D8B030D-6E8A-4147-A177-3AD203B41FA5}">
                      <a16:colId xmlns:a16="http://schemas.microsoft.com/office/drawing/2014/main" val="20002"/>
                    </a:ext>
                  </a:extLst>
                </a:gridCol>
                <a:gridCol w="1168003">
                  <a:extLst>
                    <a:ext uri="{9D8B030D-6E8A-4147-A177-3AD203B41FA5}">
                      <a16:colId xmlns:a16="http://schemas.microsoft.com/office/drawing/2014/main" val="20003"/>
                    </a:ext>
                  </a:extLst>
                </a:gridCol>
              </a:tblGrid>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Zipcode</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Age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Salary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Disease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476**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20K</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Gastric Ulcer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476**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30K</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Gastritis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476**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40K</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Stomach Cancer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4790*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000" b="0" i="0" u="none" strike="noStrike" cap="none" normalizeH="0" baseline="0">
                          <a:ln>
                            <a:noFill/>
                          </a:ln>
                          <a:solidFill>
                            <a:schemeClr val="tx1"/>
                          </a:solidFill>
                          <a:effectLst/>
                          <a:latin typeface="Verdana" pitchFamily="34" charset="0"/>
                          <a:ea typeface="SimSun" pitchFamily="2" charset="-122"/>
                        </a:rPr>
                        <a:t>≥</a:t>
                      </a:r>
                      <a:r>
                        <a:rPr kumimoji="0" lang="en-US" altLang="zh-CN" sz="1000" b="0" i="0" u="none" strike="noStrike" cap="none" normalizeH="0" baseline="0">
                          <a:ln>
                            <a:noFill/>
                          </a:ln>
                          <a:solidFill>
                            <a:schemeClr val="tx1"/>
                          </a:solidFill>
                          <a:effectLst/>
                          <a:latin typeface="Verdana" pitchFamily="34" charset="0"/>
                          <a:ea typeface="SimSun" pitchFamily="2" charset="-122"/>
                        </a:rPr>
                        <a:t>40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50K</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Gastritis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4790*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000" b="0" i="0" u="none" strike="noStrike" cap="none" normalizeH="0" baseline="0">
                          <a:ln>
                            <a:noFill/>
                          </a:ln>
                          <a:solidFill>
                            <a:schemeClr val="tx1"/>
                          </a:solidFill>
                          <a:effectLst/>
                          <a:latin typeface="Verdana" pitchFamily="34" charset="0"/>
                          <a:ea typeface="SimSun" pitchFamily="2" charset="-122"/>
                        </a:rPr>
                        <a:t>≥</a:t>
                      </a:r>
                      <a:r>
                        <a:rPr kumimoji="0" lang="en-US" altLang="zh-CN" sz="1000" b="0" i="0" u="none" strike="noStrike" cap="none" normalizeH="0" baseline="0">
                          <a:ln>
                            <a:noFill/>
                          </a:ln>
                          <a:solidFill>
                            <a:schemeClr val="tx1"/>
                          </a:solidFill>
                          <a:effectLst/>
                          <a:latin typeface="Verdana" pitchFamily="34" charset="0"/>
                          <a:ea typeface="SimSun" pitchFamily="2" charset="-122"/>
                        </a:rPr>
                        <a:t>40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100K</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4790*</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000" b="0" i="0" u="none" strike="noStrike" cap="none" normalizeH="0" baseline="0">
                          <a:ln>
                            <a:noFill/>
                          </a:ln>
                          <a:solidFill>
                            <a:schemeClr val="tx1"/>
                          </a:solidFill>
                          <a:effectLst/>
                          <a:latin typeface="Verdana" pitchFamily="34" charset="0"/>
                          <a:ea typeface="SimSun" pitchFamily="2" charset="-122"/>
                        </a:rPr>
                        <a:t>≥</a:t>
                      </a:r>
                      <a:r>
                        <a:rPr kumimoji="0" lang="en-US" altLang="zh-CN" sz="1000" b="0" i="0" u="none" strike="noStrike" cap="none" normalizeH="0" baseline="0">
                          <a:ln>
                            <a:noFill/>
                          </a:ln>
                          <a:solidFill>
                            <a:schemeClr val="tx1"/>
                          </a:solidFill>
                          <a:effectLst/>
                          <a:latin typeface="Verdana" pitchFamily="34" charset="0"/>
                          <a:ea typeface="SimSun" pitchFamily="2" charset="-122"/>
                        </a:rPr>
                        <a:t>40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70K</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Bronchitis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476**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60K</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Bronchitis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476**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80K</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Pneumonia</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717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476**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SimSun" pitchFamily="2" charset="-122"/>
                        </a:rPr>
                        <a:t>90K</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dirty="0">
                          <a:ln>
                            <a:noFill/>
                          </a:ln>
                          <a:solidFill>
                            <a:schemeClr val="tx1"/>
                          </a:solidFill>
                          <a:effectLst/>
                          <a:latin typeface="Verdana" pitchFamily="34" charset="0"/>
                          <a:ea typeface="SimSun" pitchFamily="2" charset="-122"/>
                        </a:rPr>
                        <a:t>Stomach Cancer</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5912" name="Rectangle 73"/>
          <p:cNvSpPr>
            <a:spLocks noChangeArrowheads="1"/>
          </p:cNvSpPr>
          <p:nvPr/>
        </p:nvSpPr>
        <p:spPr bwMode="auto">
          <a:xfrm>
            <a:off x="4410075" y="923925"/>
            <a:ext cx="2514600" cy="228600"/>
          </a:xfrm>
          <a:prstGeom prst="rect">
            <a:avLst/>
          </a:prstGeom>
          <a:noFill/>
          <a:ln w="9525">
            <a:noFill/>
            <a:miter lim="800000"/>
            <a:headEnd/>
            <a:tailEnd/>
          </a:ln>
        </p:spPr>
        <p:txBody>
          <a:bodyPr/>
          <a:lstStyle/>
          <a:p>
            <a:pPr marL="352425" indent="-352425"/>
            <a:r>
              <a:rPr lang="en-US" altLang="zh-CN" sz="1500">
                <a:ea typeface="SimSun" pitchFamily="2" charset="-122"/>
              </a:rPr>
              <a:t>A 3-diverse patient table</a:t>
            </a:r>
          </a:p>
        </p:txBody>
      </p:sp>
      <p:sp>
        <p:nvSpPr>
          <p:cNvPr id="157770" name="Rectangle 74"/>
          <p:cNvSpPr>
            <a:spLocks noChangeArrowheads="1"/>
          </p:cNvSpPr>
          <p:nvPr/>
        </p:nvSpPr>
        <p:spPr bwMode="auto">
          <a:xfrm>
            <a:off x="1047750" y="2466975"/>
            <a:ext cx="3305175" cy="1428750"/>
          </a:xfrm>
          <a:prstGeom prst="rect">
            <a:avLst/>
          </a:prstGeom>
          <a:noFill/>
          <a:ln w="9525">
            <a:noFill/>
            <a:miter lim="800000"/>
            <a:headEnd/>
            <a:tailEnd/>
          </a:ln>
        </p:spPr>
        <p:txBody>
          <a:bodyPr/>
          <a:lstStyle/>
          <a:p>
            <a:pPr marL="371475" indent="-371475"/>
            <a:r>
              <a:rPr lang="en-US" altLang="zh-CN" sz="1500" b="1" dirty="0">
                <a:ea typeface="SimSun" pitchFamily="2" charset="-122"/>
              </a:rPr>
              <a:t>Conclusion</a:t>
            </a:r>
            <a:endParaRPr lang="en-US" altLang="zh-CN" sz="1500" dirty="0">
              <a:ea typeface="SimSun" pitchFamily="2" charset="-122"/>
            </a:endParaRPr>
          </a:p>
          <a:p>
            <a:pPr marL="371475" indent="-371475">
              <a:buFont typeface="Wingdings" pitchFamily="2" charset="2"/>
              <a:buAutoNum type="arabicPeriod"/>
            </a:pPr>
            <a:r>
              <a:rPr lang="en-US" altLang="zh-CN" sz="1500" dirty="0">
                <a:ea typeface="SimSun" pitchFamily="2" charset="-122"/>
              </a:rPr>
              <a:t>Bob’s salary is in [20k,40k]</a:t>
            </a:r>
          </a:p>
          <a:p>
            <a:pPr marL="371475" indent="-371475">
              <a:buFont typeface="Wingdings" pitchFamily="2" charset="2"/>
              <a:buAutoNum type="arabicPeriod"/>
            </a:pPr>
            <a:r>
              <a:rPr lang="en-US" altLang="zh-CN" sz="1500" dirty="0">
                <a:ea typeface="SimSun" pitchFamily="2" charset="-122"/>
              </a:rPr>
              <a:t>Bob has some stomach-related disease</a:t>
            </a:r>
          </a:p>
        </p:txBody>
      </p:sp>
      <p:sp>
        <p:nvSpPr>
          <p:cNvPr id="157771" name="Line 75"/>
          <p:cNvSpPr>
            <a:spLocks noChangeShapeType="1"/>
          </p:cNvSpPr>
          <p:nvPr/>
        </p:nvSpPr>
        <p:spPr bwMode="auto">
          <a:xfrm>
            <a:off x="3756422" y="1724025"/>
            <a:ext cx="685800" cy="285750"/>
          </a:xfrm>
          <a:prstGeom prst="line">
            <a:avLst/>
          </a:prstGeom>
          <a:noFill/>
          <a:ln w="19050">
            <a:solidFill>
              <a:srgbClr val="FF0000"/>
            </a:solidFill>
            <a:round/>
            <a:headEnd/>
            <a:tailEnd type="triangle" w="lg" len="lg"/>
          </a:ln>
        </p:spPr>
        <p:txBody>
          <a:bodyPr wrap="none" anchor="ctr"/>
          <a:lstStyle/>
          <a:p>
            <a:endParaRPr lang="en-US" sz="1050"/>
          </a:p>
        </p:txBody>
      </p:sp>
      <p:sp>
        <p:nvSpPr>
          <p:cNvPr id="157772" name="Line 76"/>
          <p:cNvSpPr>
            <a:spLocks noChangeShapeType="1"/>
          </p:cNvSpPr>
          <p:nvPr/>
        </p:nvSpPr>
        <p:spPr bwMode="auto">
          <a:xfrm flipV="1">
            <a:off x="3756422" y="1609725"/>
            <a:ext cx="685800" cy="114300"/>
          </a:xfrm>
          <a:prstGeom prst="line">
            <a:avLst/>
          </a:prstGeom>
          <a:noFill/>
          <a:ln w="19050">
            <a:solidFill>
              <a:srgbClr val="FF0000"/>
            </a:solidFill>
            <a:round/>
            <a:headEnd/>
            <a:tailEnd type="triangle" w="lg" len="lg"/>
          </a:ln>
        </p:spPr>
        <p:txBody>
          <a:bodyPr wrap="none" anchor="ctr"/>
          <a:lstStyle/>
          <a:p>
            <a:endParaRPr lang="en-US" sz="1050"/>
          </a:p>
        </p:txBody>
      </p:sp>
      <p:sp>
        <p:nvSpPr>
          <p:cNvPr id="157773" name="Line 77"/>
          <p:cNvSpPr>
            <a:spLocks noChangeShapeType="1"/>
          </p:cNvSpPr>
          <p:nvPr/>
        </p:nvSpPr>
        <p:spPr bwMode="auto">
          <a:xfrm>
            <a:off x="3756422" y="1724025"/>
            <a:ext cx="685800" cy="57150"/>
          </a:xfrm>
          <a:prstGeom prst="line">
            <a:avLst/>
          </a:prstGeom>
          <a:noFill/>
          <a:ln w="19050">
            <a:solidFill>
              <a:srgbClr val="FF0000"/>
            </a:solidFill>
            <a:round/>
            <a:headEnd/>
            <a:tailEnd type="triangle" w="lg" len="lg"/>
          </a:ln>
        </p:spPr>
        <p:txBody>
          <a:bodyPr wrap="none" anchor="ctr"/>
          <a:lstStyle/>
          <a:p>
            <a:endParaRPr lang="en-US" sz="1050"/>
          </a:p>
        </p:txBody>
      </p:sp>
      <p:sp>
        <p:nvSpPr>
          <p:cNvPr id="157774" name="AutoShape 78"/>
          <p:cNvSpPr>
            <a:spLocks noChangeArrowheads="1"/>
          </p:cNvSpPr>
          <p:nvPr/>
        </p:nvSpPr>
        <p:spPr bwMode="auto">
          <a:xfrm>
            <a:off x="4439842" y="1495425"/>
            <a:ext cx="2802731" cy="971550"/>
          </a:xfrm>
          <a:prstGeom prst="roundRect">
            <a:avLst>
              <a:gd name="adj" fmla="val 16667"/>
            </a:avLst>
          </a:prstGeom>
          <a:noFill/>
          <a:ln w="25400" algn="ctr">
            <a:solidFill>
              <a:srgbClr val="FF0000"/>
            </a:solidFill>
            <a:round/>
            <a:headEnd/>
            <a:tailEnd/>
          </a:ln>
        </p:spPr>
        <p:txBody>
          <a:bodyPr wrap="none" anchor="ctr"/>
          <a:lstStyle/>
          <a:p>
            <a:endParaRPr lang="en-US" sz="1050"/>
          </a:p>
        </p:txBody>
      </p:sp>
      <p:sp>
        <p:nvSpPr>
          <p:cNvPr id="157775" name="Rectangle 79"/>
          <p:cNvSpPr>
            <a:spLocks noChangeArrowheads="1"/>
          </p:cNvSpPr>
          <p:nvPr/>
        </p:nvSpPr>
        <p:spPr bwMode="auto">
          <a:xfrm>
            <a:off x="1410892" y="4257075"/>
            <a:ext cx="6057900" cy="514350"/>
          </a:xfrm>
          <a:prstGeom prst="rect">
            <a:avLst/>
          </a:prstGeom>
          <a:noFill/>
          <a:ln w="9525">
            <a:noFill/>
            <a:miter lim="800000"/>
            <a:headEnd/>
            <a:tailEnd/>
          </a:ln>
        </p:spPr>
        <p:txBody>
          <a:bodyPr/>
          <a:lstStyle/>
          <a:p>
            <a:pPr marL="371475" indent="-371475"/>
            <a:r>
              <a:rPr lang="en-US" altLang="zh-CN" sz="1800" dirty="0">
                <a:solidFill>
                  <a:srgbClr val="C00000"/>
                </a:solidFill>
                <a:ea typeface="SimSun" pitchFamily="2" charset="-122"/>
              </a:rPr>
              <a:t>l-diversity does not consider semantics of sensitive values!</a:t>
            </a:r>
          </a:p>
        </p:txBody>
      </p:sp>
      <p:sp>
        <p:nvSpPr>
          <p:cNvPr id="35920" name="Title 13"/>
          <p:cNvSpPr>
            <a:spLocks noGrp="1"/>
          </p:cNvSpPr>
          <p:nvPr>
            <p:ph type="title"/>
          </p:nvPr>
        </p:nvSpPr>
        <p:spPr>
          <a:xfrm>
            <a:off x="102150" y="113700"/>
            <a:ext cx="8520600" cy="572700"/>
          </a:xfrm>
        </p:spPr>
        <p:txBody>
          <a:bodyPr/>
          <a:lstStyle/>
          <a:p>
            <a:r>
              <a:rPr lang="en-US" dirty="0"/>
              <a:t>Similarity Attack</a:t>
            </a:r>
          </a:p>
        </p:txBody>
      </p:sp>
    </p:spTree>
    <p:extLst>
      <p:ext uri="{BB962C8B-B14F-4D97-AF65-F5344CB8AC3E}">
        <p14:creationId xmlns:p14="http://schemas.microsoft.com/office/powerpoint/2010/main" val="213570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7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7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77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77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77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7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70" grpId="0" autoUpdateAnimBg="0"/>
      <p:bldP spid="157771" grpId="0" animBg="1"/>
      <p:bldP spid="157772" grpId="0" animBg="1"/>
      <p:bldP spid="157773" grpId="0" animBg="1"/>
      <p:bldP spid="157774" grpId="0" animBg="1"/>
      <p:bldP spid="15777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2627" name="Group 3"/>
          <p:cNvGraphicFramePr>
            <a:graphicFrameLocks noGrp="1"/>
          </p:cNvGraphicFramePr>
          <p:nvPr/>
        </p:nvGraphicFramePr>
        <p:xfrm>
          <a:off x="6078141" y="291526"/>
          <a:ext cx="2686050" cy="4222197"/>
        </p:xfrm>
        <a:graphic>
          <a:graphicData uri="http://schemas.openxmlformats.org/drawingml/2006/table">
            <a:tbl>
              <a:tblPr/>
              <a:tblGrid>
                <a:gridCol w="89535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tblGrid>
              <a:tr h="3000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84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0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0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00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78XXX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00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78XXX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884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78XXX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00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78XXX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7181">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78XXX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00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Arial"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a:ln>
                            <a:noFill/>
                          </a:ln>
                          <a:solidFill>
                            <a:schemeClr val="tx1"/>
                          </a:solidFill>
                          <a:effectLst/>
                          <a:latin typeface="Arial" charset="0"/>
                        </a:rPr>
                        <a:t>78XXX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500" b="0" i="0" u="none" strike="noStrike" cap="none" normalizeH="0" baseline="0" dirty="0">
                          <a:ln>
                            <a:noFill/>
                          </a:ln>
                          <a:solidFill>
                            <a:schemeClr val="tx1"/>
                          </a:solidFill>
                          <a:effectLst/>
                          <a:latin typeface="Arial"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36920" name="Text Box 58"/>
          <p:cNvSpPr txBox="1">
            <a:spLocks noChangeArrowheads="1"/>
          </p:cNvSpPr>
          <p:nvPr/>
        </p:nvSpPr>
        <p:spPr bwMode="auto">
          <a:xfrm>
            <a:off x="603701" y="2008970"/>
            <a:ext cx="1787669" cy="323165"/>
          </a:xfrm>
          <a:prstGeom prst="rect">
            <a:avLst/>
          </a:prstGeom>
          <a:solidFill>
            <a:schemeClr val="bg1"/>
          </a:solidFill>
          <a:ln w="28575">
            <a:noFill/>
            <a:miter lim="800000"/>
            <a:headEnd/>
            <a:tailEnd/>
          </a:ln>
        </p:spPr>
        <p:txBody>
          <a:bodyPr wrap="none">
            <a:spAutoFit/>
          </a:bodyPr>
          <a:lstStyle/>
          <a:p>
            <a:pPr>
              <a:buFontTx/>
              <a:buNone/>
            </a:pPr>
            <a:r>
              <a:rPr lang="en-US" sz="1500" dirty="0">
                <a:solidFill>
                  <a:srgbClr val="0070C0"/>
                </a:solidFill>
              </a:rPr>
              <a:t>[</a:t>
            </a:r>
            <a:r>
              <a:rPr lang="en-US" sz="1500" dirty="0">
                <a:solidFill>
                  <a:srgbClr val="0070C0"/>
                </a:solidFill>
                <a:hlinkClick r:id="rId3"/>
              </a:rPr>
              <a:t>Li et al.  ICDE ‘07</a:t>
            </a:r>
            <a:r>
              <a:rPr lang="en-US" sz="1500" dirty="0">
                <a:solidFill>
                  <a:srgbClr val="0070C0"/>
                </a:solidFill>
              </a:rPr>
              <a:t>]</a:t>
            </a:r>
          </a:p>
        </p:txBody>
      </p:sp>
      <p:sp>
        <p:nvSpPr>
          <p:cNvPr id="36921" name="Oval 59"/>
          <p:cNvSpPr>
            <a:spLocks noChangeArrowheads="1"/>
          </p:cNvSpPr>
          <p:nvPr/>
        </p:nvSpPr>
        <p:spPr bwMode="auto">
          <a:xfrm>
            <a:off x="7564041" y="147459"/>
            <a:ext cx="1314450" cy="1943100"/>
          </a:xfrm>
          <a:prstGeom prst="ellipse">
            <a:avLst/>
          </a:prstGeom>
          <a:noFill/>
          <a:ln w="28575">
            <a:solidFill>
              <a:srgbClr val="0070C0"/>
            </a:solidFill>
            <a:round/>
            <a:headEnd/>
            <a:tailEnd/>
          </a:ln>
        </p:spPr>
        <p:txBody>
          <a:bodyPr wrap="none" anchor="ctr"/>
          <a:lstStyle/>
          <a:p>
            <a:pPr algn="ctr">
              <a:buFontTx/>
              <a:buNone/>
            </a:pPr>
            <a:endParaRPr lang="en-US" sz="1050">
              <a:solidFill>
                <a:srgbClr val="0070C0"/>
              </a:solidFill>
            </a:endParaRPr>
          </a:p>
        </p:txBody>
      </p:sp>
      <p:sp>
        <p:nvSpPr>
          <p:cNvPr id="36923" name="Text Box 61"/>
          <p:cNvSpPr txBox="1">
            <a:spLocks noChangeArrowheads="1"/>
          </p:cNvSpPr>
          <p:nvPr/>
        </p:nvSpPr>
        <p:spPr bwMode="auto">
          <a:xfrm>
            <a:off x="1905000" y="3041963"/>
            <a:ext cx="5268516" cy="1615827"/>
          </a:xfrm>
          <a:prstGeom prst="rect">
            <a:avLst/>
          </a:prstGeom>
          <a:noFill/>
          <a:ln w="28575">
            <a:noFill/>
            <a:miter lim="800000"/>
            <a:headEnd/>
            <a:tailEnd/>
          </a:ln>
        </p:spPr>
        <p:txBody>
          <a:bodyPr wrap="square">
            <a:spAutoFit/>
          </a:bodyPr>
          <a:lstStyle/>
          <a:p>
            <a:pPr>
              <a:lnSpc>
                <a:spcPct val="90000"/>
              </a:lnSpc>
              <a:buFontTx/>
              <a:buNone/>
            </a:pPr>
            <a:r>
              <a:rPr lang="en-US" sz="2200" dirty="0">
                <a:solidFill>
                  <a:srgbClr val="0070C0"/>
                </a:solidFill>
              </a:rPr>
              <a:t>Distribution of sensitive</a:t>
            </a:r>
          </a:p>
          <a:p>
            <a:pPr>
              <a:lnSpc>
                <a:spcPct val="90000"/>
              </a:lnSpc>
              <a:buFontTx/>
              <a:buNone/>
            </a:pPr>
            <a:r>
              <a:rPr lang="en-US" sz="2200" dirty="0">
                <a:solidFill>
                  <a:srgbClr val="0070C0"/>
                </a:solidFill>
              </a:rPr>
              <a:t>attributes within each</a:t>
            </a:r>
          </a:p>
          <a:p>
            <a:pPr>
              <a:lnSpc>
                <a:spcPct val="90000"/>
              </a:lnSpc>
              <a:buFontTx/>
              <a:buNone/>
            </a:pPr>
            <a:r>
              <a:rPr lang="en-US" sz="2200" dirty="0">
                <a:solidFill>
                  <a:srgbClr val="0070C0"/>
                </a:solidFill>
              </a:rPr>
              <a:t>quasi-identifier group should</a:t>
            </a:r>
          </a:p>
          <a:p>
            <a:pPr>
              <a:lnSpc>
                <a:spcPct val="90000"/>
              </a:lnSpc>
              <a:buFontTx/>
              <a:buNone/>
            </a:pPr>
            <a:r>
              <a:rPr lang="en-US" sz="2200" dirty="0">
                <a:solidFill>
                  <a:srgbClr val="0070C0"/>
                </a:solidFill>
              </a:rPr>
              <a:t>be “close” to their distribution</a:t>
            </a:r>
          </a:p>
          <a:p>
            <a:pPr>
              <a:lnSpc>
                <a:spcPct val="90000"/>
              </a:lnSpc>
              <a:buFontTx/>
              <a:buNone/>
            </a:pPr>
            <a:r>
              <a:rPr lang="en-US" sz="2200" dirty="0">
                <a:solidFill>
                  <a:srgbClr val="0070C0"/>
                </a:solidFill>
              </a:rPr>
              <a:t>in the entire original database</a:t>
            </a:r>
          </a:p>
        </p:txBody>
      </p:sp>
      <p:sp>
        <p:nvSpPr>
          <p:cNvPr id="36925" name="Title 13"/>
          <p:cNvSpPr>
            <a:spLocks noGrp="1"/>
          </p:cNvSpPr>
          <p:nvPr>
            <p:ph type="title"/>
          </p:nvPr>
        </p:nvSpPr>
        <p:spPr>
          <a:xfrm>
            <a:off x="95250" y="80784"/>
            <a:ext cx="5829300" cy="1100137"/>
          </a:xfrm>
        </p:spPr>
        <p:txBody>
          <a:bodyPr>
            <a:normAutofit/>
          </a:bodyPr>
          <a:lstStyle/>
          <a:p>
            <a:r>
              <a:rPr lang="en-US" dirty="0"/>
              <a:t>T-Closeness</a:t>
            </a:r>
          </a:p>
        </p:txBody>
      </p:sp>
      <p:pic>
        <p:nvPicPr>
          <p:cNvPr id="4" name="Picture 3">
            <a:extLst>
              <a:ext uri="{FF2B5EF4-FFF2-40B4-BE49-F238E27FC236}">
                <a16:creationId xmlns:a16="http://schemas.microsoft.com/office/drawing/2014/main" id="{43EADEA1-9A3E-EF49-B23A-780D93613341}"/>
              </a:ext>
            </a:extLst>
          </p:cNvPr>
          <p:cNvPicPr>
            <a:picLocks noChangeAspect="1"/>
          </p:cNvPicPr>
          <p:nvPr/>
        </p:nvPicPr>
        <p:blipFill rotWithShape="1">
          <a:blip r:embed="rId4"/>
          <a:srcRect l="2189" t="24644"/>
          <a:stretch/>
        </p:blipFill>
        <p:spPr>
          <a:xfrm>
            <a:off x="161925" y="748678"/>
            <a:ext cx="5561744" cy="1142071"/>
          </a:xfrm>
          <a:prstGeom prst="rect">
            <a:avLst/>
          </a:prstGeom>
        </p:spPr>
      </p:pic>
    </p:spTree>
    <p:extLst>
      <p:ext uri="{BB962C8B-B14F-4D97-AF65-F5344CB8AC3E}">
        <p14:creationId xmlns:p14="http://schemas.microsoft.com/office/powerpoint/2010/main" val="205413128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8BA8B0-413C-D144-830E-7652EB5DB1D6}"/>
              </a:ext>
            </a:extLst>
          </p:cNvPr>
          <p:cNvPicPr>
            <a:picLocks noChangeAspect="1"/>
          </p:cNvPicPr>
          <p:nvPr/>
        </p:nvPicPr>
        <p:blipFill>
          <a:blip r:embed="rId3"/>
          <a:stretch>
            <a:fillRect/>
          </a:stretch>
        </p:blipFill>
        <p:spPr>
          <a:xfrm>
            <a:off x="127000" y="0"/>
            <a:ext cx="5159375" cy="1726114"/>
          </a:xfrm>
          <a:prstGeom prst="rect">
            <a:avLst/>
          </a:prstGeom>
        </p:spPr>
      </p:pic>
      <p:sp>
        <p:nvSpPr>
          <p:cNvPr id="12" name="Text Box 64">
            <a:extLst>
              <a:ext uri="{FF2B5EF4-FFF2-40B4-BE49-F238E27FC236}">
                <a16:creationId xmlns:a16="http://schemas.microsoft.com/office/drawing/2014/main" id="{6B142256-FFF7-B64A-816E-0B0211228937}"/>
              </a:ext>
            </a:extLst>
          </p:cNvPr>
          <p:cNvSpPr txBox="1">
            <a:spLocks noChangeArrowheads="1"/>
          </p:cNvSpPr>
          <p:nvPr/>
        </p:nvSpPr>
        <p:spPr bwMode="auto">
          <a:xfrm>
            <a:off x="238124" y="1795438"/>
            <a:ext cx="8905875" cy="2505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a:spAutoFit/>
          </a:bodyPr>
          <a:lstStyle>
            <a:lvl1pPr>
              <a:defRPr sz="2400">
                <a:solidFill>
                  <a:schemeClr val="bg2"/>
                </a:solidFill>
                <a:latin typeface="Tahoma" pitchFamily="34" charset="0"/>
              </a:defRPr>
            </a:lvl1pPr>
            <a:lvl2pPr marL="742950" indent="-285750">
              <a:defRPr sz="2400">
                <a:solidFill>
                  <a:schemeClr val="bg2"/>
                </a:solidFill>
                <a:latin typeface="Tahoma" pitchFamily="34" charset="0"/>
              </a:defRPr>
            </a:lvl2pPr>
            <a:lvl3pPr marL="1143000" indent="-228600">
              <a:defRPr sz="2400">
                <a:solidFill>
                  <a:schemeClr val="bg2"/>
                </a:solidFill>
                <a:latin typeface="Tahoma" pitchFamily="34" charset="0"/>
              </a:defRPr>
            </a:lvl3pPr>
            <a:lvl4pPr marL="1600200" indent="-228600">
              <a:defRPr sz="2400">
                <a:solidFill>
                  <a:schemeClr val="bg2"/>
                </a:solidFill>
                <a:latin typeface="Tahoma" pitchFamily="34" charset="0"/>
              </a:defRPr>
            </a:lvl4pPr>
            <a:lvl5pPr marL="2057400" indent="-228600">
              <a:defRPr sz="2400">
                <a:solidFill>
                  <a:schemeClr val="bg2"/>
                </a:solidFill>
                <a:latin typeface="Tahoma"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itchFamily="34" charset="0"/>
              </a:defRPr>
            </a:lvl9pPr>
          </a:lstStyle>
          <a:p>
            <a:pPr marL="285750" indent="-285750" eaLnBrk="0" fontAlgn="base" hangingPunct="0">
              <a:lnSpc>
                <a:spcPct val="90000"/>
              </a:lnSpc>
              <a:spcBef>
                <a:spcPct val="20000"/>
              </a:spcBef>
              <a:spcAft>
                <a:spcPct val="0"/>
              </a:spcAft>
              <a:buClr>
                <a:srgbClr val="008080"/>
              </a:buClr>
              <a:buFont typeface="Arial" panose="020B0604020202020204" pitchFamily="34" charset="0"/>
              <a:buChar char="•"/>
            </a:pPr>
            <a:r>
              <a:rPr lang="en-US" sz="1600" dirty="0">
                <a:solidFill>
                  <a:srgbClr val="0070C0"/>
                </a:solidFill>
              </a:rPr>
              <a:t>Need a measurement for distance between two probability distributions.  Variational distance and </a:t>
            </a:r>
            <a:r>
              <a:rPr lang="en-US" sz="1600" dirty="0" err="1">
                <a:solidFill>
                  <a:srgbClr val="0070C0"/>
                </a:solidFill>
              </a:rPr>
              <a:t>Kullback-Leibler</a:t>
            </a:r>
            <a:r>
              <a:rPr lang="en-US" sz="1600" dirty="0">
                <a:solidFill>
                  <a:srgbClr val="0070C0"/>
                </a:solidFill>
              </a:rPr>
              <a:t> (KL) distance are well-known options. </a:t>
            </a:r>
          </a:p>
          <a:p>
            <a:pPr marL="1028700" lvl="1" eaLnBrk="0" fontAlgn="base" hangingPunct="0">
              <a:lnSpc>
                <a:spcPct val="90000"/>
              </a:lnSpc>
              <a:spcBef>
                <a:spcPct val="20000"/>
              </a:spcBef>
              <a:spcAft>
                <a:spcPct val="0"/>
              </a:spcAft>
              <a:buClr>
                <a:srgbClr val="008080"/>
              </a:buClr>
              <a:buFont typeface="Arial" panose="020B0604020202020204" pitchFamily="34" charset="0"/>
              <a:buChar char="•"/>
            </a:pPr>
            <a:r>
              <a:rPr lang="en-US" sz="1600" i="1" dirty="0">
                <a:solidFill>
                  <a:srgbClr val="C00000"/>
                </a:solidFill>
              </a:rPr>
              <a:t>But they don’t account for semantic distance. E.g., salary of $40k vs. $50 are much “closer” than salary of $40k vs. $100k.  It’s not binary match/non-match.</a:t>
            </a:r>
          </a:p>
          <a:p>
            <a:pPr marL="285750" indent="-285750" eaLnBrk="0" fontAlgn="base" hangingPunct="0">
              <a:lnSpc>
                <a:spcPct val="90000"/>
              </a:lnSpc>
              <a:spcBef>
                <a:spcPct val="20000"/>
              </a:spcBef>
              <a:spcAft>
                <a:spcPct val="0"/>
              </a:spcAft>
              <a:buClr>
                <a:srgbClr val="008080"/>
              </a:buClr>
              <a:buFont typeface="Arial" panose="020B0604020202020204" pitchFamily="34" charset="0"/>
              <a:buChar char="•"/>
            </a:pPr>
            <a:endParaRPr lang="en-US" sz="1600" i="1" dirty="0">
              <a:solidFill>
                <a:srgbClr val="0070C0"/>
              </a:solidFill>
            </a:endParaRPr>
          </a:p>
          <a:p>
            <a:pPr marL="285750" indent="-285750" eaLnBrk="0" fontAlgn="base" hangingPunct="0">
              <a:lnSpc>
                <a:spcPct val="90000"/>
              </a:lnSpc>
              <a:spcBef>
                <a:spcPct val="20000"/>
              </a:spcBef>
              <a:spcAft>
                <a:spcPct val="0"/>
              </a:spcAft>
              <a:buClr>
                <a:srgbClr val="008080"/>
              </a:buClr>
              <a:buFont typeface="Arial" panose="020B0604020202020204" pitchFamily="34" charset="0"/>
              <a:buChar char="•"/>
            </a:pPr>
            <a:r>
              <a:rPr lang="en-US" sz="1600" dirty="0">
                <a:solidFill>
                  <a:srgbClr val="0070C0"/>
                </a:solidFill>
              </a:rPr>
              <a:t>We can create a “ground distance” between attribute values in some metric space, and then we would like a measurement for distance between two probability distributions that also depends on ground distances amongst these values. </a:t>
            </a:r>
          </a:p>
          <a:p>
            <a:pPr marL="1028700" lvl="1" eaLnBrk="0" fontAlgn="base" hangingPunct="0">
              <a:lnSpc>
                <a:spcPct val="90000"/>
              </a:lnSpc>
              <a:spcBef>
                <a:spcPct val="20000"/>
              </a:spcBef>
              <a:spcAft>
                <a:spcPct val="0"/>
              </a:spcAft>
              <a:buClr>
                <a:srgbClr val="008080"/>
              </a:buClr>
              <a:buFont typeface="Arial" panose="020B0604020202020204" pitchFamily="34" charset="0"/>
              <a:buChar char="•"/>
            </a:pPr>
            <a:r>
              <a:rPr lang="en-US" sz="1600" i="1" dirty="0">
                <a:solidFill>
                  <a:srgbClr val="C00000"/>
                </a:solidFill>
              </a:rPr>
              <a:t>Authors suggest the Earth Mover’s distance (EMD) based on amount of work needed to transform one distribution to another by moving distribution mass.</a:t>
            </a:r>
          </a:p>
        </p:txBody>
      </p:sp>
      <p:sp>
        <p:nvSpPr>
          <p:cNvPr id="13" name="Text Box 58">
            <a:extLst>
              <a:ext uri="{FF2B5EF4-FFF2-40B4-BE49-F238E27FC236}">
                <a16:creationId xmlns:a16="http://schemas.microsoft.com/office/drawing/2014/main" id="{52AD3B1C-F163-E14F-BE7B-67E69AD7E6E8}"/>
              </a:ext>
            </a:extLst>
          </p:cNvPr>
          <p:cNvSpPr txBox="1">
            <a:spLocks noChangeArrowheads="1"/>
          </p:cNvSpPr>
          <p:nvPr/>
        </p:nvSpPr>
        <p:spPr bwMode="auto">
          <a:xfrm>
            <a:off x="3289751" y="4466420"/>
            <a:ext cx="5436104" cy="323165"/>
          </a:xfrm>
          <a:prstGeom prst="rect">
            <a:avLst/>
          </a:prstGeom>
          <a:solidFill>
            <a:schemeClr val="bg1"/>
          </a:solidFill>
          <a:ln w="28575">
            <a:noFill/>
            <a:miter lim="800000"/>
            <a:headEnd/>
            <a:tailEnd/>
          </a:ln>
        </p:spPr>
        <p:txBody>
          <a:bodyPr wrap="none">
            <a:spAutoFit/>
          </a:bodyPr>
          <a:lstStyle/>
          <a:p>
            <a:pPr>
              <a:buFontTx/>
              <a:buNone/>
            </a:pPr>
            <a:r>
              <a:rPr lang="en-US" sz="1500" dirty="0">
                <a:solidFill>
                  <a:schemeClr val="tx1"/>
                </a:solidFill>
              </a:rPr>
              <a:t>See</a:t>
            </a:r>
            <a:r>
              <a:rPr lang="en-US" sz="1500" dirty="0">
                <a:solidFill>
                  <a:srgbClr val="0070C0"/>
                </a:solidFill>
              </a:rPr>
              <a:t> [</a:t>
            </a:r>
            <a:r>
              <a:rPr lang="en-US" sz="1500" dirty="0">
                <a:solidFill>
                  <a:srgbClr val="0070C0"/>
                </a:solidFill>
                <a:hlinkClick r:id="rId4"/>
              </a:rPr>
              <a:t>Li et al.  ICDE ‘07</a:t>
            </a:r>
            <a:r>
              <a:rPr lang="en-US" sz="1500" dirty="0">
                <a:solidFill>
                  <a:srgbClr val="0070C0"/>
                </a:solidFill>
              </a:rPr>
              <a:t>] </a:t>
            </a:r>
            <a:r>
              <a:rPr lang="en-US" sz="1500" dirty="0">
                <a:solidFill>
                  <a:schemeClr val="tx1"/>
                </a:solidFill>
              </a:rPr>
              <a:t>for more details on calculating EMD…</a:t>
            </a:r>
          </a:p>
        </p:txBody>
      </p:sp>
    </p:spTree>
    <p:extLst>
      <p:ext uri="{BB962C8B-B14F-4D97-AF65-F5344CB8AC3E}">
        <p14:creationId xmlns:p14="http://schemas.microsoft.com/office/powerpoint/2010/main" val="192682398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3803" name="Group 155"/>
          <p:cNvGraphicFramePr>
            <a:graphicFrameLocks noGrp="1"/>
          </p:cNvGraphicFramePr>
          <p:nvPr/>
        </p:nvGraphicFramePr>
        <p:xfrm>
          <a:off x="1543050" y="1371600"/>
          <a:ext cx="3505200" cy="3048000"/>
        </p:xfrm>
        <a:graphic>
          <a:graphicData uri="http://schemas.openxmlformats.org/drawingml/2006/table">
            <a:tbl>
              <a:tblPr/>
              <a:tblGrid>
                <a:gridCol w="1038578">
                  <a:extLst>
                    <a:ext uri="{9D8B030D-6E8A-4147-A177-3AD203B41FA5}">
                      <a16:colId xmlns:a16="http://schemas.microsoft.com/office/drawing/2014/main" val="20000"/>
                    </a:ext>
                  </a:extLst>
                </a:gridCol>
                <a:gridCol w="714022">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7206">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Tahoma" pitchFamily="34"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Tahoma" pitchFamily="34"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7206">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Tahoma" pitchFamily="34"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Tahoma" pitchFamily="34"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7927" name="Oval 156"/>
          <p:cNvSpPr>
            <a:spLocks noChangeArrowheads="1"/>
          </p:cNvSpPr>
          <p:nvPr/>
        </p:nvSpPr>
        <p:spPr bwMode="auto">
          <a:xfrm>
            <a:off x="3295649" y="1038225"/>
            <a:ext cx="768423" cy="3600450"/>
          </a:xfrm>
          <a:prstGeom prst="ellipse">
            <a:avLst/>
          </a:prstGeom>
          <a:noFill/>
          <a:ln w="28575">
            <a:solidFill>
              <a:schemeClr val="accent5"/>
            </a:solidFill>
            <a:round/>
            <a:headEnd/>
            <a:tailEnd/>
          </a:ln>
        </p:spPr>
        <p:txBody>
          <a:bodyPr wrap="none" anchor="ctr"/>
          <a:lstStyle/>
          <a:p>
            <a:pPr algn="ctr">
              <a:buFontTx/>
              <a:buNone/>
            </a:pPr>
            <a:endParaRPr lang="en-US" sz="1050"/>
          </a:p>
        </p:txBody>
      </p:sp>
      <p:sp>
        <p:nvSpPr>
          <p:cNvPr id="37928" name="Oval 157"/>
          <p:cNvSpPr>
            <a:spLocks noChangeArrowheads="1"/>
          </p:cNvSpPr>
          <p:nvPr/>
        </p:nvSpPr>
        <p:spPr bwMode="auto">
          <a:xfrm>
            <a:off x="4064073" y="1029079"/>
            <a:ext cx="984177" cy="3600071"/>
          </a:xfrm>
          <a:prstGeom prst="ellipse">
            <a:avLst/>
          </a:prstGeom>
          <a:noFill/>
          <a:ln w="28575">
            <a:solidFill>
              <a:srgbClr val="FFFF00"/>
            </a:solidFill>
            <a:round/>
            <a:headEnd/>
            <a:tailEnd/>
          </a:ln>
        </p:spPr>
        <p:txBody>
          <a:bodyPr wrap="none" anchor="ctr"/>
          <a:lstStyle/>
          <a:p>
            <a:pPr algn="ctr">
              <a:buFontTx/>
              <a:buNone/>
            </a:pPr>
            <a:endParaRPr lang="en-US" sz="1050"/>
          </a:p>
        </p:txBody>
      </p:sp>
      <p:sp>
        <p:nvSpPr>
          <p:cNvPr id="37929" name="Text Box 158"/>
          <p:cNvSpPr txBox="1">
            <a:spLocks noChangeArrowheads="1"/>
          </p:cNvSpPr>
          <p:nvPr/>
        </p:nvSpPr>
        <p:spPr bwMode="auto">
          <a:xfrm>
            <a:off x="5613327" y="2078454"/>
            <a:ext cx="3249608" cy="1421928"/>
          </a:xfrm>
          <a:prstGeom prst="rect">
            <a:avLst/>
          </a:prstGeom>
          <a:noFill/>
          <a:ln w="28575">
            <a:noFill/>
            <a:miter lim="800000"/>
            <a:headEnd/>
            <a:tailEnd/>
          </a:ln>
        </p:spPr>
        <p:txBody>
          <a:bodyPr wrap="none">
            <a:spAutoFit/>
          </a:bodyPr>
          <a:lstStyle/>
          <a:p>
            <a:pPr>
              <a:lnSpc>
                <a:spcPct val="90000"/>
              </a:lnSpc>
              <a:buFontTx/>
              <a:buNone/>
            </a:pPr>
            <a:r>
              <a:rPr lang="en-US" sz="2400" dirty="0"/>
              <a:t>This is k-anonymous,</a:t>
            </a:r>
          </a:p>
          <a:p>
            <a:pPr>
              <a:lnSpc>
                <a:spcPct val="90000"/>
              </a:lnSpc>
              <a:buFontTx/>
              <a:buNone/>
            </a:pPr>
            <a:r>
              <a:rPr lang="en-US" sz="2400" dirty="0"/>
              <a:t>l-diverse and t-close…</a:t>
            </a:r>
          </a:p>
          <a:p>
            <a:pPr>
              <a:lnSpc>
                <a:spcPct val="90000"/>
              </a:lnSpc>
              <a:buFontTx/>
              <a:buNone/>
            </a:pPr>
            <a:endParaRPr lang="en-US" sz="2400" dirty="0"/>
          </a:p>
          <a:p>
            <a:pPr>
              <a:lnSpc>
                <a:spcPct val="90000"/>
              </a:lnSpc>
              <a:buFontTx/>
              <a:buNone/>
            </a:pPr>
            <a:r>
              <a:rPr lang="en-US" sz="2400" dirty="0"/>
              <a:t>…so secure, right?</a:t>
            </a:r>
          </a:p>
        </p:txBody>
      </p:sp>
      <p:sp>
        <p:nvSpPr>
          <p:cNvPr id="37930" name="Title 13"/>
          <p:cNvSpPr>
            <a:spLocks noGrp="1"/>
          </p:cNvSpPr>
          <p:nvPr>
            <p:ph type="title"/>
          </p:nvPr>
        </p:nvSpPr>
        <p:spPr>
          <a:xfrm>
            <a:off x="1447800" y="171450"/>
            <a:ext cx="5829300" cy="685800"/>
          </a:xfrm>
        </p:spPr>
        <p:txBody>
          <a:bodyPr/>
          <a:lstStyle/>
          <a:p>
            <a:r>
              <a:rPr lang="en-US" dirty="0"/>
              <a:t>k-anonymous, “t-close” Dataset</a:t>
            </a:r>
          </a:p>
        </p:txBody>
      </p:sp>
    </p:spTree>
    <p:extLst>
      <p:ext uri="{BB962C8B-B14F-4D97-AF65-F5344CB8AC3E}">
        <p14:creationId xmlns:p14="http://schemas.microsoft.com/office/powerpoint/2010/main" val="85961532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154045" y="150735"/>
            <a:ext cx="8520600" cy="572700"/>
          </a:xfrm>
        </p:spPr>
        <p:txBody>
          <a:bodyPr/>
          <a:lstStyle/>
          <a:p>
            <a:pPr eaLnBrk="1" hangingPunct="1"/>
            <a:r>
              <a:rPr lang="en-US" dirty="0"/>
              <a:t>Attribute Classification</a:t>
            </a:r>
          </a:p>
        </p:txBody>
      </p:sp>
      <p:sp>
        <p:nvSpPr>
          <p:cNvPr id="4101" name="Rectangle 3"/>
          <p:cNvSpPr>
            <a:spLocks noGrp="1" noChangeArrowheads="1"/>
          </p:cNvSpPr>
          <p:nvPr>
            <p:ph type="body" idx="1"/>
          </p:nvPr>
        </p:nvSpPr>
        <p:spPr>
          <a:xfrm>
            <a:off x="78587" y="803957"/>
            <a:ext cx="7772400" cy="981976"/>
          </a:xfrm>
        </p:spPr>
        <p:txBody>
          <a:bodyPr>
            <a:normAutofit/>
          </a:bodyPr>
          <a:lstStyle/>
          <a:p>
            <a:pPr eaLnBrk="1" hangingPunct="1">
              <a:lnSpc>
                <a:spcPct val="80000"/>
              </a:lnSpc>
            </a:pPr>
            <a:r>
              <a:rPr lang="en-US" b="1" i="1" dirty="0">
                <a:solidFill>
                  <a:srgbClr val="FF0000"/>
                </a:solidFill>
              </a:rPr>
              <a:t>Explicit </a:t>
            </a:r>
            <a:r>
              <a:rPr lang="en-US" b="1" dirty="0">
                <a:solidFill>
                  <a:srgbClr val="FF0000"/>
                </a:solidFill>
              </a:rPr>
              <a:t>identifier </a:t>
            </a:r>
            <a:r>
              <a:rPr lang="en-US" dirty="0">
                <a:solidFill>
                  <a:schemeClr val="tx1"/>
                </a:solidFill>
              </a:rPr>
              <a:t>attributes </a:t>
            </a:r>
          </a:p>
          <a:p>
            <a:pPr lvl="1" eaLnBrk="1" hangingPunct="1">
              <a:lnSpc>
                <a:spcPct val="80000"/>
              </a:lnSpc>
            </a:pPr>
            <a:r>
              <a:rPr lang="en-US" sz="1800" dirty="0">
                <a:solidFill>
                  <a:schemeClr val="tx1"/>
                </a:solidFill>
              </a:rPr>
              <a:t>Information that leads to a specific entity. Suppress right away.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72709FE-C749-0740-ACBF-62371E7CE90F}"/>
                  </a:ext>
                </a:extLst>
              </p:cNvPr>
              <p:cNvSpPr txBox="1">
                <a:spLocks noChangeArrowheads="1"/>
              </p:cNvSpPr>
              <p:nvPr/>
            </p:nvSpPr>
            <p:spPr>
              <a:xfrm>
                <a:off x="62346" y="1773028"/>
                <a:ext cx="8533883" cy="14904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80000"/>
                  </a:lnSpc>
                </a:pPr>
                <a:r>
                  <a:rPr lang="en-US" i="1" dirty="0">
                    <a:solidFill>
                      <a:schemeClr val="tx1"/>
                    </a:solidFill>
                  </a:rPr>
                  <a:t>Let T(A</a:t>
                </a:r>
                <a:r>
                  <a:rPr lang="en-US" i="1" baseline="-25000" dirty="0">
                    <a:solidFill>
                      <a:schemeClr val="tx1"/>
                    </a:solidFill>
                  </a:rPr>
                  <a:t>1</a:t>
                </a:r>
                <a:r>
                  <a:rPr lang="en-US" i="1" dirty="0">
                    <a:solidFill>
                      <a:schemeClr val="tx1"/>
                    </a:solidFill>
                  </a:rPr>
                  <a:t>,.…, A</a:t>
                </a:r>
                <a:r>
                  <a:rPr lang="en-US" i="1" baseline="-25000" dirty="0">
                    <a:solidFill>
                      <a:schemeClr val="tx1"/>
                    </a:solidFill>
                  </a:rPr>
                  <a:t>n</a:t>
                </a:r>
                <a:r>
                  <a:rPr lang="en-US" i="1" dirty="0">
                    <a:solidFill>
                      <a:schemeClr val="tx1"/>
                    </a:solidFill>
                  </a:rPr>
                  <a:t>) be a table. A </a:t>
                </a:r>
                <a:r>
                  <a:rPr lang="en-US" b="1" i="1" dirty="0">
                    <a:solidFill>
                      <a:srgbClr val="0070C0"/>
                    </a:solidFill>
                  </a:rPr>
                  <a:t>quasi-identifier</a:t>
                </a:r>
                <a:r>
                  <a:rPr lang="en-US" i="1" dirty="0">
                    <a:solidFill>
                      <a:schemeClr val="tx1"/>
                    </a:solidFill>
                  </a:rPr>
                  <a:t> of T is a set of attributes {A</a:t>
                </a:r>
                <a:r>
                  <a:rPr lang="en-US" i="1" baseline="-25000" dirty="0">
                    <a:solidFill>
                      <a:schemeClr val="tx1"/>
                    </a:solidFill>
                  </a:rPr>
                  <a:t>i</a:t>
                </a:r>
                <a:r>
                  <a:rPr lang="en-US" i="1" dirty="0">
                    <a:solidFill>
                      <a:schemeClr val="tx1"/>
                    </a:solidFill>
                  </a:rPr>
                  <a:t>,.…, </a:t>
                </a:r>
                <a:r>
                  <a:rPr lang="en-US" i="1" dirty="0" err="1">
                    <a:solidFill>
                      <a:schemeClr val="tx1"/>
                    </a:solidFill>
                  </a:rPr>
                  <a:t>A</a:t>
                </a:r>
                <a:r>
                  <a:rPr lang="en-US" i="1" baseline="-25000" dirty="0" err="1">
                    <a:solidFill>
                      <a:schemeClr val="tx1"/>
                    </a:solidFill>
                  </a:rPr>
                  <a:t>j</a:t>
                </a:r>
                <a:r>
                  <a:rPr lang="en-US" i="1" dirty="0">
                    <a:solidFill>
                      <a:schemeClr val="tx1"/>
                    </a:solidFill>
                  </a:rPr>
                  <a:t>}</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i="1" dirty="0">
                    <a:solidFill>
                      <a:schemeClr val="tx1"/>
                    </a:solidFill>
                  </a:rPr>
                  <a:t> (A</a:t>
                </a:r>
                <a:r>
                  <a:rPr lang="en-US" i="1" baseline="-25000" dirty="0">
                    <a:solidFill>
                      <a:schemeClr val="tx1"/>
                    </a:solidFill>
                  </a:rPr>
                  <a:t>1</a:t>
                </a:r>
                <a:r>
                  <a:rPr lang="en-US" i="1" dirty="0">
                    <a:solidFill>
                      <a:schemeClr val="tx1"/>
                    </a:solidFill>
                  </a:rPr>
                  <a:t>,.…, A</a:t>
                </a:r>
                <a:r>
                  <a:rPr lang="en-US" i="1" baseline="-25000" dirty="0">
                    <a:solidFill>
                      <a:schemeClr val="tx1"/>
                    </a:solidFill>
                  </a:rPr>
                  <a:t>n</a:t>
                </a:r>
                <a:r>
                  <a:rPr lang="en-US" i="1" dirty="0">
                    <a:solidFill>
                      <a:schemeClr val="tx1"/>
                    </a:solidFill>
                  </a:rPr>
                  <a:t>) whose release must be controlled.</a:t>
                </a:r>
                <a:endParaRPr lang="en-US" dirty="0">
                  <a:solidFill>
                    <a:schemeClr val="tx1"/>
                  </a:solidFill>
                </a:endParaRPr>
              </a:p>
              <a:p>
                <a:pPr lvl="1">
                  <a:lnSpc>
                    <a:spcPct val="80000"/>
                  </a:lnSpc>
                </a:pPr>
                <a:r>
                  <a:rPr lang="en-US" sz="1800" dirty="0">
                    <a:solidFill>
                      <a:schemeClr val="tx1"/>
                    </a:solidFill>
                  </a:rPr>
                  <a:t>Ex:  </a:t>
                </a:r>
                <a:r>
                  <a:rPr lang="en-US" sz="1800" i="1" dirty="0">
                    <a:solidFill>
                      <a:schemeClr val="tx1"/>
                    </a:solidFill>
                  </a:rPr>
                  <a:t>Zip Code, Age, …</a:t>
                </a:r>
                <a:r>
                  <a:rPr lang="en-US" sz="1800" dirty="0">
                    <a:solidFill>
                      <a:schemeClr val="tx1"/>
                    </a:solidFill>
                  </a:rPr>
                  <a:t> </a:t>
                </a:r>
              </a:p>
            </p:txBody>
          </p:sp>
        </mc:Choice>
        <mc:Fallback xmlns="">
          <p:sp>
            <p:nvSpPr>
              <p:cNvPr id="4" name="Rectangle 3">
                <a:extLst>
                  <a:ext uri="{FF2B5EF4-FFF2-40B4-BE49-F238E27FC236}">
                    <a16:creationId xmlns:a16="http://schemas.microsoft.com/office/drawing/2014/main" id="{E72709FE-C749-0740-ACBF-62371E7CE90F}"/>
                  </a:ext>
                </a:extLst>
              </p:cNvPr>
              <p:cNvSpPr txBox="1">
                <a:spLocks noRot="1" noChangeAspect="1" noMove="1" noResize="1" noEditPoints="1" noAdjustHandles="1" noChangeArrowheads="1" noChangeShapeType="1" noTextEdit="1"/>
              </p:cNvSpPr>
              <p:nvPr/>
            </p:nvSpPr>
            <p:spPr>
              <a:xfrm>
                <a:off x="62346" y="1773028"/>
                <a:ext cx="8533883" cy="1490401"/>
              </a:xfrm>
              <a:prstGeom prst="rect">
                <a:avLst/>
              </a:prstGeom>
              <a:blipFill>
                <a:blip r:embed="rId3"/>
                <a:stretch>
                  <a:fillRect t="-3390"/>
                </a:stretch>
              </a:blipFill>
              <a:ln>
                <a:noFill/>
              </a:ln>
            </p:spPr>
            <p:txBody>
              <a:bodyPr/>
              <a:lstStyle/>
              <a:p>
                <a:r>
                  <a:rPr lang="en-US">
                    <a:noFill/>
                  </a:rPr>
                  <a:t> </a:t>
                </a:r>
              </a:p>
            </p:txBody>
          </p:sp>
        </mc:Fallback>
      </mc:AlternateContent>
      <p:sp>
        <p:nvSpPr>
          <p:cNvPr id="6" name="Rectangle 3">
            <a:extLst>
              <a:ext uri="{FF2B5EF4-FFF2-40B4-BE49-F238E27FC236}">
                <a16:creationId xmlns:a16="http://schemas.microsoft.com/office/drawing/2014/main" id="{6D41390C-36CA-C846-A1CB-5E5EDA44B650}"/>
              </a:ext>
            </a:extLst>
          </p:cNvPr>
          <p:cNvSpPr txBox="1">
            <a:spLocks noChangeArrowheads="1"/>
          </p:cNvSpPr>
          <p:nvPr/>
        </p:nvSpPr>
        <p:spPr>
          <a:xfrm>
            <a:off x="-1635" y="2849142"/>
            <a:ext cx="8533883" cy="14904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80000"/>
              </a:lnSpc>
            </a:pPr>
            <a:r>
              <a:rPr lang="en-US" b="1" i="1" dirty="0">
                <a:solidFill>
                  <a:srgbClr val="7030A0"/>
                </a:solidFill>
              </a:rPr>
              <a:t>k-anonymity requirement</a:t>
            </a:r>
            <a:r>
              <a:rPr lang="en-US" b="1" i="1" dirty="0">
                <a:solidFill>
                  <a:srgbClr val="0070C0"/>
                </a:solidFill>
              </a:rPr>
              <a:t> </a:t>
            </a:r>
            <a:r>
              <a:rPr lang="en-US" i="1" dirty="0">
                <a:solidFill>
                  <a:schemeClr val="tx1"/>
                </a:solidFill>
              </a:rPr>
              <a:t>Each release of data must be such that every combination of values of quasi-identifiers can be indistinctly matched to at least k individuals.</a:t>
            </a:r>
            <a:endParaRPr lang="en-US" sz="1800" dirty="0">
              <a:solidFill>
                <a:schemeClr val="tx1"/>
              </a:solidFill>
            </a:endParaRPr>
          </a:p>
        </p:txBody>
      </p:sp>
      <p:pic>
        <p:nvPicPr>
          <p:cNvPr id="3" name="Picture 2">
            <a:extLst>
              <a:ext uri="{FF2B5EF4-FFF2-40B4-BE49-F238E27FC236}">
                <a16:creationId xmlns:a16="http://schemas.microsoft.com/office/drawing/2014/main" id="{E2C72066-7572-8C4F-B148-50849EB98A5D}"/>
              </a:ext>
            </a:extLst>
          </p:cNvPr>
          <p:cNvPicPr>
            <a:picLocks noChangeAspect="1"/>
          </p:cNvPicPr>
          <p:nvPr/>
        </p:nvPicPr>
        <p:blipFill>
          <a:blip r:embed="rId4"/>
          <a:stretch>
            <a:fillRect/>
          </a:stretch>
        </p:blipFill>
        <p:spPr>
          <a:xfrm>
            <a:off x="503303" y="3719100"/>
            <a:ext cx="8354291" cy="1374622"/>
          </a:xfrm>
          <a:prstGeom prst="rect">
            <a:avLst/>
          </a:prstGeom>
        </p:spPr>
      </p:pic>
    </p:spTree>
    <p:extLst>
      <p:ext uri="{BB962C8B-B14F-4D97-AF65-F5344CB8AC3E}">
        <p14:creationId xmlns:p14="http://schemas.microsoft.com/office/powerpoint/2010/main" val="384177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4675" name="Group 3"/>
          <p:cNvGraphicFramePr>
            <a:graphicFrameLocks noGrp="1"/>
          </p:cNvGraphicFramePr>
          <p:nvPr/>
        </p:nvGraphicFramePr>
        <p:xfrm>
          <a:off x="3943350" y="1524000"/>
          <a:ext cx="3086100" cy="3048000"/>
        </p:xfrm>
        <a:graphic>
          <a:graphicData uri="http://schemas.openxmlformats.org/drawingml/2006/table">
            <a:tbl>
              <a:tblPr/>
              <a:tblGrid>
                <a:gridCol w="914400">
                  <a:extLst>
                    <a:ext uri="{9D8B030D-6E8A-4147-A177-3AD203B41FA5}">
                      <a16:colId xmlns:a16="http://schemas.microsoft.com/office/drawing/2014/main" val="20000"/>
                    </a:ext>
                  </a:extLst>
                </a:gridCol>
                <a:gridCol w="628650">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tblGrid>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7206">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Tahoma" pitchFamily="34"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Tahoma" pitchFamily="34"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7206">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8713" name="AutoShape 42"/>
          <p:cNvSpPr>
            <a:spLocks noChangeArrowheads="1"/>
          </p:cNvSpPr>
          <p:nvPr/>
        </p:nvSpPr>
        <p:spPr bwMode="auto">
          <a:xfrm>
            <a:off x="952500" y="1085851"/>
            <a:ext cx="2990850" cy="899541"/>
          </a:xfrm>
          <a:prstGeom prst="cloudCallout">
            <a:avLst>
              <a:gd name="adj1" fmla="val -27597"/>
              <a:gd name="adj2" fmla="val 70528"/>
            </a:avLst>
          </a:prstGeom>
          <a:solidFill>
            <a:srgbClr val="FFCCCC"/>
          </a:solidFill>
          <a:ln w="28575">
            <a:solidFill>
              <a:srgbClr val="FF0000"/>
            </a:solidFill>
            <a:round/>
            <a:headEnd/>
            <a:tailEnd/>
          </a:ln>
        </p:spPr>
        <p:txBody>
          <a:bodyPr wrap="square">
            <a:spAutoFit/>
          </a:bodyPr>
          <a:lstStyle/>
          <a:p>
            <a:pPr>
              <a:lnSpc>
                <a:spcPct val="90000"/>
              </a:lnSpc>
              <a:buFontTx/>
              <a:buNone/>
            </a:pPr>
            <a:r>
              <a:rPr lang="en-US" sz="1200" i="1" dirty="0"/>
              <a:t>Bob is Caucasian and I heard he was admitted to the hospital with the flu…</a:t>
            </a:r>
          </a:p>
        </p:txBody>
      </p:sp>
      <p:pic>
        <p:nvPicPr>
          <p:cNvPr id="38952" name="Picture 43" descr="MCj04238480000[1]"/>
          <p:cNvPicPr>
            <a:picLocks noChangeAspect="1" noChangeArrowheads="1"/>
          </p:cNvPicPr>
          <p:nvPr/>
        </p:nvPicPr>
        <p:blipFill>
          <a:blip r:embed="rId3" cstate="print"/>
          <a:srcRect/>
          <a:stretch>
            <a:fillRect/>
          </a:stretch>
        </p:blipFill>
        <p:spPr bwMode="auto">
          <a:xfrm flipH="1">
            <a:off x="1354932" y="2724150"/>
            <a:ext cx="1092994" cy="1200150"/>
          </a:xfrm>
          <a:prstGeom prst="rect">
            <a:avLst/>
          </a:prstGeom>
          <a:noFill/>
          <a:ln w="9525">
            <a:noFill/>
            <a:miter lim="800000"/>
            <a:headEnd/>
            <a:tailEnd/>
          </a:ln>
        </p:spPr>
      </p:pic>
      <p:sp>
        <p:nvSpPr>
          <p:cNvPr id="1564717" name="Freeform 45"/>
          <p:cNvSpPr>
            <a:spLocks/>
          </p:cNvSpPr>
          <p:nvPr/>
        </p:nvSpPr>
        <p:spPr bwMode="auto">
          <a:xfrm>
            <a:off x="3905250" y="1220391"/>
            <a:ext cx="3043238" cy="817959"/>
          </a:xfrm>
          <a:custGeom>
            <a:avLst/>
            <a:gdLst>
              <a:gd name="T0" fmla="*/ 2147483647 w 2556"/>
              <a:gd name="T1" fmla="*/ 2147483647 h 687"/>
              <a:gd name="T2" fmla="*/ 2147483647 w 2556"/>
              <a:gd name="T3" fmla="*/ 2147483647 h 687"/>
              <a:gd name="T4" fmla="*/ 2147483647 w 2556"/>
              <a:gd name="T5" fmla="*/ 2147483647 h 687"/>
              <a:gd name="T6" fmla="*/ 2147483647 w 2556"/>
              <a:gd name="T7" fmla="*/ 2147483647 h 687"/>
              <a:gd name="T8" fmla="*/ 2147483647 w 2556"/>
              <a:gd name="T9" fmla="*/ 2147483647 h 687"/>
              <a:gd name="T10" fmla="*/ 2147483647 w 2556"/>
              <a:gd name="T11" fmla="*/ 2147483647 h 687"/>
              <a:gd name="T12" fmla="*/ 2147483647 w 2556"/>
              <a:gd name="T13" fmla="*/ 2147483647 h 687"/>
              <a:gd name="T14" fmla="*/ 2147483647 w 2556"/>
              <a:gd name="T15" fmla="*/ 2147483647 h 687"/>
              <a:gd name="T16" fmla="*/ 2147483647 w 2556"/>
              <a:gd name="T17" fmla="*/ 2147483647 h 687"/>
              <a:gd name="T18" fmla="*/ 2147483647 w 2556"/>
              <a:gd name="T19" fmla="*/ 2147483647 h 6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56"/>
              <a:gd name="T31" fmla="*/ 0 h 687"/>
              <a:gd name="T32" fmla="*/ 2556 w 2556"/>
              <a:gd name="T33" fmla="*/ 687 h 6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56" h="687">
                <a:moveTo>
                  <a:pt x="128" y="165"/>
                </a:moveTo>
                <a:cubicBezTo>
                  <a:pt x="0" y="261"/>
                  <a:pt x="99" y="555"/>
                  <a:pt x="196" y="621"/>
                </a:cubicBezTo>
                <a:cubicBezTo>
                  <a:pt x="293" y="687"/>
                  <a:pt x="558" y="628"/>
                  <a:pt x="712" y="561"/>
                </a:cubicBezTo>
                <a:cubicBezTo>
                  <a:pt x="912" y="497"/>
                  <a:pt x="892" y="284"/>
                  <a:pt x="1120" y="218"/>
                </a:cubicBezTo>
                <a:cubicBezTo>
                  <a:pt x="1348" y="152"/>
                  <a:pt x="1652" y="207"/>
                  <a:pt x="1792" y="266"/>
                </a:cubicBezTo>
                <a:cubicBezTo>
                  <a:pt x="1932" y="325"/>
                  <a:pt x="1858" y="535"/>
                  <a:pt x="1960" y="572"/>
                </a:cubicBezTo>
                <a:cubicBezTo>
                  <a:pt x="2062" y="609"/>
                  <a:pt x="2012" y="651"/>
                  <a:pt x="2228" y="555"/>
                </a:cubicBezTo>
                <a:cubicBezTo>
                  <a:pt x="2444" y="459"/>
                  <a:pt x="2556" y="164"/>
                  <a:pt x="2270" y="87"/>
                </a:cubicBezTo>
                <a:cubicBezTo>
                  <a:pt x="1984" y="10"/>
                  <a:pt x="929" y="0"/>
                  <a:pt x="688" y="26"/>
                </a:cubicBezTo>
                <a:cubicBezTo>
                  <a:pt x="447" y="52"/>
                  <a:pt x="256" y="69"/>
                  <a:pt x="128" y="165"/>
                </a:cubicBezTo>
                <a:close/>
              </a:path>
            </a:pathLst>
          </a:custGeom>
          <a:noFill/>
          <a:ln w="12700">
            <a:solidFill>
              <a:srgbClr val="FF0000"/>
            </a:solidFill>
            <a:prstDash val="dash"/>
            <a:round/>
            <a:headEnd/>
            <a:tailEnd/>
          </a:ln>
        </p:spPr>
        <p:txBody>
          <a:bodyPr/>
          <a:lstStyle/>
          <a:p>
            <a:endParaRPr lang="en-US" sz="1050"/>
          </a:p>
        </p:txBody>
      </p:sp>
      <p:sp>
        <p:nvSpPr>
          <p:cNvPr id="38958" name="Title 13"/>
          <p:cNvSpPr>
            <a:spLocks noGrp="1"/>
          </p:cNvSpPr>
          <p:nvPr>
            <p:ph type="title"/>
          </p:nvPr>
        </p:nvSpPr>
        <p:spPr>
          <a:xfrm>
            <a:off x="1447800" y="171450"/>
            <a:ext cx="5829300" cy="685800"/>
          </a:xfrm>
        </p:spPr>
        <p:txBody>
          <a:bodyPr/>
          <a:lstStyle/>
          <a:p>
            <a:r>
              <a:rPr lang="en-US"/>
              <a:t>What Does Attacker Know?</a:t>
            </a:r>
          </a:p>
        </p:txBody>
      </p:sp>
    </p:spTree>
    <p:extLst>
      <p:ext uri="{BB962C8B-B14F-4D97-AF65-F5344CB8AC3E}">
        <p14:creationId xmlns:p14="http://schemas.microsoft.com/office/powerpoint/2010/main" val="2026758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4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47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4675" name="Group 3"/>
          <p:cNvGraphicFramePr>
            <a:graphicFrameLocks noGrp="1"/>
          </p:cNvGraphicFramePr>
          <p:nvPr/>
        </p:nvGraphicFramePr>
        <p:xfrm>
          <a:off x="3943350" y="1524000"/>
          <a:ext cx="3333749" cy="3048000"/>
        </p:xfrm>
        <a:graphic>
          <a:graphicData uri="http://schemas.openxmlformats.org/drawingml/2006/table">
            <a:tbl>
              <a:tblPr/>
              <a:tblGrid>
                <a:gridCol w="987778">
                  <a:extLst>
                    <a:ext uri="{9D8B030D-6E8A-4147-A177-3AD203B41FA5}">
                      <a16:colId xmlns:a16="http://schemas.microsoft.com/office/drawing/2014/main" val="20000"/>
                    </a:ext>
                  </a:extLst>
                </a:gridCol>
                <a:gridCol w="679097">
                  <a:extLst>
                    <a:ext uri="{9D8B030D-6E8A-4147-A177-3AD203B41FA5}">
                      <a16:colId xmlns:a16="http://schemas.microsoft.com/office/drawing/2014/main" val="20001"/>
                    </a:ext>
                  </a:extLst>
                </a:gridCol>
                <a:gridCol w="833437">
                  <a:extLst>
                    <a:ext uri="{9D8B030D-6E8A-4147-A177-3AD203B41FA5}">
                      <a16:colId xmlns:a16="http://schemas.microsoft.com/office/drawing/2014/main" val="20002"/>
                    </a:ext>
                  </a:extLst>
                </a:gridCol>
                <a:gridCol w="833437">
                  <a:extLst>
                    <a:ext uri="{9D8B030D-6E8A-4147-A177-3AD203B41FA5}">
                      <a16:colId xmlns:a16="http://schemas.microsoft.com/office/drawing/2014/main" val="20003"/>
                    </a:ext>
                  </a:extLst>
                </a:gridCol>
              </a:tblGrid>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7206">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Tahoma" pitchFamily="34"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Flu</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100" b="0" i="0" u="none" strike="noStrike" cap="none" normalizeH="0" baseline="0">
                          <a:ln>
                            <a:noFill/>
                          </a:ln>
                          <a:solidFill>
                            <a:schemeClr val="tx1"/>
                          </a:solidFill>
                          <a:effectLst/>
                          <a:latin typeface="Tahoma" pitchFamily="34" charset="0"/>
                        </a:rPr>
                        <a:t>Asian/AfrAm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Tahoma" pitchFamily="34"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7206">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Shingles</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39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Caucas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Tahoma" pitchFamily="34" charset="0"/>
                        </a:rPr>
                        <a:t>787XX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800" b="0" i="0" u="none" strike="noStrike" cap="none" normalizeH="0" baseline="0">
                          <a:ln>
                            <a:noFill/>
                          </a:ln>
                          <a:solidFill>
                            <a:schemeClr val="tx1"/>
                          </a:solidFill>
                          <a:effectLst/>
                          <a:latin typeface="Tahoma" pitchFamily="34" charset="0"/>
                        </a:rPr>
                        <a:t>HIV-</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dirty="0">
                          <a:ln>
                            <a:noFill/>
                          </a:ln>
                          <a:solidFill>
                            <a:schemeClr val="tx1"/>
                          </a:solidFill>
                          <a:effectLst/>
                          <a:latin typeface="Tahoma" pitchFamily="34" charset="0"/>
                        </a:rPr>
                        <a:t>Acne</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8713" name="AutoShape 42"/>
          <p:cNvSpPr>
            <a:spLocks noChangeArrowheads="1"/>
          </p:cNvSpPr>
          <p:nvPr/>
        </p:nvSpPr>
        <p:spPr bwMode="auto">
          <a:xfrm>
            <a:off x="828675" y="1085850"/>
            <a:ext cx="3114675" cy="2164521"/>
          </a:xfrm>
          <a:prstGeom prst="cloudCallout">
            <a:avLst>
              <a:gd name="adj1" fmla="val -27597"/>
              <a:gd name="adj2" fmla="val 70528"/>
            </a:avLst>
          </a:prstGeom>
          <a:solidFill>
            <a:srgbClr val="FFCCCC"/>
          </a:solidFill>
          <a:ln w="28575">
            <a:solidFill>
              <a:srgbClr val="FF0000"/>
            </a:solidFill>
            <a:round/>
            <a:headEnd/>
            <a:tailEnd/>
          </a:ln>
        </p:spPr>
        <p:txBody>
          <a:bodyPr wrap="square">
            <a:spAutoFit/>
          </a:bodyPr>
          <a:lstStyle/>
          <a:p>
            <a:pPr>
              <a:lnSpc>
                <a:spcPct val="90000"/>
              </a:lnSpc>
              <a:buFontTx/>
              <a:buNone/>
            </a:pPr>
            <a:r>
              <a:rPr lang="en-US" sz="1200" i="1" dirty="0"/>
              <a:t>Bob is Caucasian and</a:t>
            </a:r>
          </a:p>
          <a:p>
            <a:pPr>
              <a:lnSpc>
                <a:spcPct val="90000"/>
              </a:lnSpc>
              <a:buFontTx/>
              <a:buNone/>
            </a:pPr>
            <a:r>
              <a:rPr lang="en-US" sz="1200" i="1" dirty="0"/>
              <a:t>I heard he was admitted to hospital </a:t>
            </a:r>
          </a:p>
          <a:p>
            <a:pPr>
              <a:lnSpc>
                <a:spcPct val="90000"/>
              </a:lnSpc>
              <a:buFontTx/>
              <a:buNone/>
            </a:pPr>
            <a:r>
              <a:rPr lang="en-US" sz="1200" i="1" dirty="0"/>
              <a:t>…</a:t>
            </a:r>
          </a:p>
          <a:p>
            <a:pPr>
              <a:lnSpc>
                <a:spcPct val="90000"/>
              </a:lnSpc>
              <a:buFontTx/>
              <a:buNone/>
            </a:pPr>
            <a:r>
              <a:rPr lang="en-US" sz="1200" i="1" dirty="0"/>
              <a:t>And I know three other Caucasians were admitted to hospital with acne or shingles …</a:t>
            </a:r>
          </a:p>
        </p:txBody>
      </p:sp>
      <p:pic>
        <p:nvPicPr>
          <p:cNvPr id="38952" name="Picture 43" descr="MCj04238480000[1]"/>
          <p:cNvPicPr>
            <a:picLocks noChangeAspect="1" noChangeArrowheads="1"/>
          </p:cNvPicPr>
          <p:nvPr/>
        </p:nvPicPr>
        <p:blipFill>
          <a:blip r:embed="rId3" cstate="print"/>
          <a:srcRect/>
          <a:stretch>
            <a:fillRect/>
          </a:stretch>
        </p:blipFill>
        <p:spPr bwMode="auto">
          <a:xfrm flipH="1">
            <a:off x="1428751" y="3371850"/>
            <a:ext cx="1092994" cy="1200150"/>
          </a:xfrm>
          <a:prstGeom prst="rect">
            <a:avLst/>
          </a:prstGeom>
          <a:noFill/>
          <a:ln w="9525">
            <a:noFill/>
            <a:miter lim="800000"/>
            <a:headEnd/>
            <a:tailEnd/>
          </a:ln>
        </p:spPr>
      </p:pic>
      <p:sp>
        <p:nvSpPr>
          <p:cNvPr id="1564717" name="Freeform 45"/>
          <p:cNvSpPr>
            <a:spLocks/>
          </p:cNvSpPr>
          <p:nvPr/>
        </p:nvSpPr>
        <p:spPr bwMode="auto">
          <a:xfrm>
            <a:off x="3829050" y="1257300"/>
            <a:ext cx="3181350" cy="817959"/>
          </a:xfrm>
          <a:custGeom>
            <a:avLst/>
            <a:gdLst>
              <a:gd name="T0" fmla="*/ 2147483647 w 2556"/>
              <a:gd name="T1" fmla="*/ 2147483647 h 687"/>
              <a:gd name="T2" fmla="*/ 2147483647 w 2556"/>
              <a:gd name="T3" fmla="*/ 2147483647 h 687"/>
              <a:gd name="T4" fmla="*/ 2147483647 w 2556"/>
              <a:gd name="T5" fmla="*/ 2147483647 h 687"/>
              <a:gd name="T6" fmla="*/ 2147483647 w 2556"/>
              <a:gd name="T7" fmla="*/ 2147483647 h 687"/>
              <a:gd name="T8" fmla="*/ 2147483647 w 2556"/>
              <a:gd name="T9" fmla="*/ 2147483647 h 687"/>
              <a:gd name="T10" fmla="*/ 2147483647 w 2556"/>
              <a:gd name="T11" fmla="*/ 2147483647 h 687"/>
              <a:gd name="T12" fmla="*/ 2147483647 w 2556"/>
              <a:gd name="T13" fmla="*/ 2147483647 h 687"/>
              <a:gd name="T14" fmla="*/ 2147483647 w 2556"/>
              <a:gd name="T15" fmla="*/ 2147483647 h 687"/>
              <a:gd name="T16" fmla="*/ 2147483647 w 2556"/>
              <a:gd name="T17" fmla="*/ 2147483647 h 687"/>
              <a:gd name="T18" fmla="*/ 2147483647 w 2556"/>
              <a:gd name="T19" fmla="*/ 2147483647 h 6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56"/>
              <a:gd name="T31" fmla="*/ 0 h 687"/>
              <a:gd name="T32" fmla="*/ 2556 w 2556"/>
              <a:gd name="T33" fmla="*/ 687 h 6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56" h="687">
                <a:moveTo>
                  <a:pt x="128" y="165"/>
                </a:moveTo>
                <a:cubicBezTo>
                  <a:pt x="0" y="261"/>
                  <a:pt x="99" y="555"/>
                  <a:pt x="196" y="621"/>
                </a:cubicBezTo>
                <a:cubicBezTo>
                  <a:pt x="293" y="687"/>
                  <a:pt x="558" y="628"/>
                  <a:pt x="712" y="561"/>
                </a:cubicBezTo>
                <a:cubicBezTo>
                  <a:pt x="912" y="497"/>
                  <a:pt x="892" y="284"/>
                  <a:pt x="1120" y="218"/>
                </a:cubicBezTo>
                <a:cubicBezTo>
                  <a:pt x="1348" y="152"/>
                  <a:pt x="1652" y="207"/>
                  <a:pt x="1792" y="266"/>
                </a:cubicBezTo>
                <a:cubicBezTo>
                  <a:pt x="1932" y="325"/>
                  <a:pt x="1858" y="535"/>
                  <a:pt x="1960" y="572"/>
                </a:cubicBezTo>
                <a:cubicBezTo>
                  <a:pt x="2062" y="609"/>
                  <a:pt x="2012" y="651"/>
                  <a:pt x="2228" y="555"/>
                </a:cubicBezTo>
                <a:cubicBezTo>
                  <a:pt x="2444" y="459"/>
                  <a:pt x="2556" y="164"/>
                  <a:pt x="2270" y="87"/>
                </a:cubicBezTo>
                <a:cubicBezTo>
                  <a:pt x="1984" y="10"/>
                  <a:pt x="929" y="0"/>
                  <a:pt x="688" y="26"/>
                </a:cubicBezTo>
                <a:cubicBezTo>
                  <a:pt x="447" y="52"/>
                  <a:pt x="256" y="69"/>
                  <a:pt x="128" y="165"/>
                </a:cubicBezTo>
                <a:close/>
              </a:path>
            </a:pathLst>
          </a:custGeom>
          <a:noFill/>
          <a:ln w="12700">
            <a:solidFill>
              <a:srgbClr val="FF0000"/>
            </a:solidFill>
            <a:prstDash val="dash"/>
            <a:round/>
            <a:headEnd/>
            <a:tailEnd/>
          </a:ln>
        </p:spPr>
        <p:txBody>
          <a:bodyPr/>
          <a:lstStyle/>
          <a:p>
            <a:endParaRPr lang="en-US" sz="1050"/>
          </a:p>
        </p:txBody>
      </p:sp>
      <p:sp>
        <p:nvSpPr>
          <p:cNvPr id="38958" name="Title 13"/>
          <p:cNvSpPr>
            <a:spLocks noGrp="1"/>
          </p:cNvSpPr>
          <p:nvPr>
            <p:ph type="title"/>
          </p:nvPr>
        </p:nvSpPr>
        <p:spPr>
          <a:xfrm>
            <a:off x="1447800" y="171450"/>
            <a:ext cx="5829300" cy="685800"/>
          </a:xfrm>
        </p:spPr>
        <p:txBody>
          <a:bodyPr/>
          <a:lstStyle/>
          <a:p>
            <a:r>
              <a:rPr lang="en-US"/>
              <a:t>What Does Attacker Know?</a:t>
            </a:r>
          </a:p>
        </p:txBody>
      </p:sp>
    </p:spTree>
    <p:extLst>
      <p:ext uri="{BB962C8B-B14F-4D97-AF65-F5344CB8AC3E}">
        <p14:creationId xmlns:p14="http://schemas.microsoft.com/office/powerpoint/2010/main" val="3835010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4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47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00" y="159275"/>
            <a:ext cx="8520600" cy="572700"/>
          </a:xfrm>
        </p:spPr>
        <p:txBody>
          <a:bodyPr/>
          <a:lstStyle/>
          <a:p>
            <a:r>
              <a:rPr lang="en-US" dirty="0"/>
              <a:t>Some Takeaways </a:t>
            </a:r>
          </a:p>
        </p:txBody>
      </p:sp>
      <p:sp>
        <p:nvSpPr>
          <p:cNvPr id="3" name="Content Placeholder 2"/>
          <p:cNvSpPr>
            <a:spLocks noGrp="1"/>
          </p:cNvSpPr>
          <p:nvPr>
            <p:ph idx="1"/>
          </p:nvPr>
        </p:nvSpPr>
        <p:spPr>
          <a:xfrm>
            <a:off x="283125" y="942925"/>
            <a:ext cx="8520600" cy="1124000"/>
          </a:xfrm>
        </p:spPr>
        <p:txBody>
          <a:bodyPr/>
          <a:lstStyle/>
          <a:p>
            <a:r>
              <a:rPr lang="en-US" dirty="0">
                <a:solidFill>
                  <a:schemeClr val="tx1"/>
                </a:solidFill>
              </a:rPr>
              <a:t>Security/privacy is always an arms race</a:t>
            </a:r>
          </a:p>
          <a:p>
            <a:endParaRPr lang="en-US" dirty="0">
              <a:solidFill>
                <a:schemeClr val="tx1"/>
              </a:solidFill>
            </a:endParaRPr>
          </a:p>
          <a:p>
            <a:r>
              <a:rPr lang="en-US" dirty="0">
                <a:solidFill>
                  <a:schemeClr val="tx1"/>
                </a:solidFill>
              </a:rPr>
              <a:t>Security/privacy is challenging, particularly if you are the defender</a:t>
            </a:r>
          </a:p>
          <a:p>
            <a:endParaRPr lang="en-US" dirty="0">
              <a:solidFill>
                <a:schemeClr val="tx1"/>
              </a:solidFill>
            </a:endParaRPr>
          </a:p>
          <a:p>
            <a:r>
              <a:rPr lang="en-US" dirty="0">
                <a:solidFill>
                  <a:schemeClr val="tx1"/>
                </a:solidFill>
              </a:rPr>
              <a:t>Adopt the adversarial mindset</a:t>
            </a:r>
          </a:p>
          <a:p>
            <a:endParaRPr lang="en-US" dirty="0">
              <a:solidFill>
                <a:schemeClr val="tx1"/>
              </a:solidFill>
            </a:endParaRPr>
          </a:p>
          <a:p>
            <a:pPr marL="114300" indent="0">
              <a:buNone/>
            </a:pPr>
            <a:endParaRPr lang="en-US" dirty="0">
              <a:solidFill>
                <a:schemeClr val="tx1"/>
              </a:solidFill>
            </a:endParaRPr>
          </a:p>
          <a:p>
            <a:pPr marL="114300" indent="0">
              <a:buNone/>
            </a:pPr>
            <a:r>
              <a:rPr lang="en-US" i="1" dirty="0">
                <a:solidFill>
                  <a:srgbClr val="0070C0"/>
                </a:solidFill>
              </a:rPr>
              <a:t>......it would be great to have formal guarantees of privacy regardless of the attacker’s background knowledge….</a:t>
            </a:r>
          </a:p>
        </p:txBody>
      </p:sp>
    </p:spTree>
    <p:extLst>
      <p:ext uri="{BB962C8B-B14F-4D97-AF65-F5344CB8AC3E}">
        <p14:creationId xmlns:p14="http://schemas.microsoft.com/office/powerpoint/2010/main" val="9192260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81C9B-AFF5-1D42-87E4-BB61482C4205}"/>
              </a:ext>
            </a:extLst>
          </p:cNvPr>
          <p:cNvSpPr>
            <a:spLocks noGrp="1"/>
          </p:cNvSpPr>
          <p:nvPr>
            <p:ph type="title"/>
          </p:nvPr>
        </p:nvSpPr>
        <p:spPr>
          <a:xfrm>
            <a:off x="2074606" y="2140393"/>
            <a:ext cx="6269429" cy="2139553"/>
          </a:xfrm>
        </p:spPr>
        <p:txBody>
          <a:bodyPr/>
          <a:lstStyle/>
          <a:p>
            <a:r>
              <a:rPr lang="en-US" sz="2800" b="0" dirty="0"/>
              <a:t>Break (&amp; post to discussion)</a:t>
            </a:r>
          </a:p>
        </p:txBody>
      </p:sp>
    </p:spTree>
    <p:extLst>
      <p:ext uri="{BB962C8B-B14F-4D97-AF65-F5344CB8AC3E}">
        <p14:creationId xmlns:p14="http://schemas.microsoft.com/office/powerpoint/2010/main" val="3783306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81C9B-AFF5-1D42-87E4-BB61482C4205}"/>
              </a:ext>
            </a:extLst>
          </p:cNvPr>
          <p:cNvSpPr>
            <a:spLocks noGrp="1"/>
          </p:cNvSpPr>
          <p:nvPr>
            <p:ph type="title"/>
          </p:nvPr>
        </p:nvSpPr>
        <p:spPr>
          <a:xfrm>
            <a:off x="2680677" y="2081398"/>
            <a:ext cx="5614197" cy="2139553"/>
          </a:xfrm>
        </p:spPr>
        <p:txBody>
          <a:bodyPr/>
          <a:lstStyle/>
          <a:p>
            <a:r>
              <a:rPr lang="en-US" b="0" dirty="0"/>
              <a:t>Presentation</a:t>
            </a:r>
          </a:p>
        </p:txBody>
      </p:sp>
    </p:spTree>
    <p:extLst>
      <p:ext uri="{BB962C8B-B14F-4D97-AF65-F5344CB8AC3E}">
        <p14:creationId xmlns:p14="http://schemas.microsoft.com/office/powerpoint/2010/main" val="1243716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8"/>
          <p:cNvSpPr txBox="1">
            <a:spLocks noGrp="1"/>
          </p:cNvSpPr>
          <p:nvPr>
            <p:ph type="ctrTitle"/>
          </p:nvPr>
        </p:nvSpPr>
        <p:spPr>
          <a:xfrm>
            <a:off x="746649" y="367748"/>
            <a:ext cx="7260367" cy="736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 sz="2800" dirty="0"/>
              <a:t>Hands-on activity!</a:t>
            </a:r>
            <a:endParaRPr dirty="0"/>
          </a:p>
        </p:txBody>
      </p:sp>
      <p:sp>
        <p:nvSpPr>
          <p:cNvPr id="6" name="Rectangle 5">
            <a:extLst>
              <a:ext uri="{FF2B5EF4-FFF2-40B4-BE49-F238E27FC236}">
                <a16:creationId xmlns:a16="http://schemas.microsoft.com/office/drawing/2014/main" id="{57F24A09-73E1-B14A-B391-2B4BA9ACBC54}"/>
              </a:ext>
            </a:extLst>
          </p:cNvPr>
          <p:cNvSpPr/>
          <p:nvPr/>
        </p:nvSpPr>
        <p:spPr>
          <a:xfrm>
            <a:off x="444843" y="1568115"/>
            <a:ext cx="5371487" cy="461665"/>
          </a:xfrm>
          <a:prstGeom prst="rect">
            <a:avLst/>
          </a:prstGeom>
        </p:spPr>
        <p:txBody>
          <a:bodyPr wrap="square">
            <a:spAutoFit/>
          </a:bodyPr>
          <a:lstStyle/>
          <a:p>
            <a:r>
              <a:rPr lang="en-US" sz="2400" dirty="0"/>
              <a:t>Head to </a:t>
            </a:r>
            <a:r>
              <a:rPr lang="en-US" sz="2400" dirty="0">
                <a:hlinkClick r:id="rId3"/>
              </a:rPr>
              <a:t>https://mybinder.org</a:t>
            </a:r>
            <a:r>
              <a:rPr lang="en-US" sz="2400" dirty="0"/>
              <a:t> </a:t>
            </a:r>
          </a:p>
        </p:txBody>
      </p:sp>
      <p:sp>
        <p:nvSpPr>
          <p:cNvPr id="7" name="Rectangle 6">
            <a:extLst>
              <a:ext uri="{FF2B5EF4-FFF2-40B4-BE49-F238E27FC236}">
                <a16:creationId xmlns:a16="http://schemas.microsoft.com/office/drawing/2014/main" id="{0AF5C9BF-F815-E348-AD6E-C45567CE218E}"/>
              </a:ext>
            </a:extLst>
          </p:cNvPr>
          <p:cNvSpPr/>
          <p:nvPr/>
        </p:nvSpPr>
        <p:spPr>
          <a:xfrm>
            <a:off x="444843" y="2223189"/>
            <a:ext cx="8699157" cy="1200329"/>
          </a:xfrm>
          <a:prstGeom prst="rect">
            <a:avLst/>
          </a:prstGeom>
        </p:spPr>
        <p:txBody>
          <a:bodyPr wrap="square">
            <a:spAutoFit/>
          </a:bodyPr>
          <a:lstStyle/>
          <a:p>
            <a:r>
              <a:rPr lang="en-US" sz="2400" dirty="0"/>
              <a:t>From there, launch </a:t>
            </a:r>
            <a:r>
              <a:rPr lang="en-US" sz="2400" dirty="0">
                <a:hlinkClick r:id="rId4"/>
              </a:rPr>
              <a:t>https://github.com/SarahRajtmajer/DataPrivacy_Spring2022</a:t>
            </a:r>
            <a:endParaRPr lang="en-US" sz="2400" dirty="0"/>
          </a:p>
          <a:p>
            <a:r>
              <a:rPr lang="en-US" sz="2400" dirty="0"/>
              <a:t> </a:t>
            </a:r>
          </a:p>
        </p:txBody>
      </p:sp>
      <p:sp>
        <p:nvSpPr>
          <p:cNvPr id="8" name="Rectangle 7">
            <a:extLst>
              <a:ext uri="{FF2B5EF4-FFF2-40B4-BE49-F238E27FC236}">
                <a16:creationId xmlns:a16="http://schemas.microsoft.com/office/drawing/2014/main" id="{9315E8A4-62B9-9047-859F-A7993AAE4EBF}"/>
              </a:ext>
            </a:extLst>
          </p:cNvPr>
          <p:cNvSpPr/>
          <p:nvPr/>
        </p:nvSpPr>
        <p:spPr>
          <a:xfrm>
            <a:off x="530550" y="3616927"/>
            <a:ext cx="7920723" cy="830997"/>
          </a:xfrm>
          <a:prstGeom prst="rect">
            <a:avLst/>
          </a:prstGeom>
        </p:spPr>
        <p:txBody>
          <a:bodyPr wrap="square">
            <a:spAutoFit/>
          </a:bodyPr>
          <a:lstStyle/>
          <a:p>
            <a:r>
              <a:rPr lang="en-US" sz="2400" dirty="0"/>
              <a:t>From there, </a:t>
            </a:r>
          </a:p>
          <a:p>
            <a:r>
              <a:rPr lang="en-US" sz="2400" dirty="0"/>
              <a:t>Open “k-</a:t>
            </a:r>
            <a:r>
              <a:rPr lang="en-US" sz="2400" dirty="0" err="1"/>
              <a:t>Anonymity.ipynb</a:t>
            </a:r>
            <a:r>
              <a:rPr lang="en-US" sz="2400" dirty="0"/>
              <a:t>”</a:t>
            </a:r>
          </a:p>
        </p:txBody>
      </p:sp>
    </p:spTree>
    <p:extLst>
      <p:ext uri="{BB962C8B-B14F-4D97-AF65-F5344CB8AC3E}">
        <p14:creationId xmlns:p14="http://schemas.microsoft.com/office/powerpoint/2010/main" val="2379829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8"/>
          <p:cNvSpPr txBox="1">
            <a:spLocks noGrp="1"/>
          </p:cNvSpPr>
          <p:nvPr>
            <p:ph type="ctrTitle"/>
          </p:nvPr>
        </p:nvSpPr>
        <p:spPr>
          <a:xfrm>
            <a:off x="941816" y="2021983"/>
            <a:ext cx="7260367" cy="736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 sz="2800" i="1" dirty="0">
                <a:highlight>
                  <a:srgbClr val="FFFF00"/>
                </a:highlight>
              </a:rPr>
              <a:t>Homework 2 is now posted, due Feb. 28</a:t>
            </a:r>
            <a:endParaRPr i="1" dirty="0">
              <a:solidFill>
                <a:srgbClr val="FF0000"/>
              </a:solidFill>
              <a:highlight>
                <a:srgbClr val="FFFF00"/>
              </a:highlight>
            </a:endParaRPr>
          </a:p>
        </p:txBody>
      </p:sp>
      <p:sp>
        <p:nvSpPr>
          <p:cNvPr id="617" name="Google Shape;617;p98"/>
          <p:cNvSpPr txBox="1"/>
          <p:nvPr/>
        </p:nvSpPr>
        <p:spPr>
          <a:xfrm>
            <a:off x="766527" y="4142148"/>
            <a:ext cx="7260367" cy="100135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 sz="2800" b="0" i="0" u="none" strike="noStrike" cap="none" dirty="0">
                <a:solidFill>
                  <a:schemeClr val="dk1"/>
                </a:solidFill>
                <a:latin typeface="Calibri"/>
                <a:ea typeface="Calibri"/>
                <a:cs typeface="Calibri"/>
                <a:sym typeface="Calibri"/>
              </a:rPr>
              <a:t>Thank you!</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9301" y="85025"/>
            <a:ext cx="8520600" cy="572700"/>
          </a:xfrm>
        </p:spPr>
        <p:txBody>
          <a:bodyPr/>
          <a:lstStyle/>
          <a:p>
            <a:pPr eaLnBrk="1" hangingPunct="1"/>
            <a:r>
              <a:rPr lang="en-US" dirty="0"/>
              <a:t>Attribute Types</a:t>
            </a:r>
          </a:p>
        </p:txBody>
      </p:sp>
      <p:sp>
        <p:nvSpPr>
          <p:cNvPr id="26627" name="Rectangle 3"/>
          <p:cNvSpPr>
            <a:spLocks noGrp="1" noChangeArrowheads="1"/>
          </p:cNvSpPr>
          <p:nvPr>
            <p:ph type="body" idx="1"/>
          </p:nvPr>
        </p:nvSpPr>
        <p:spPr>
          <a:xfrm>
            <a:off x="347700" y="929275"/>
            <a:ext cx="8520600" cy="3416400"/>
          </a:xfrm>
        </p:spPr>
        <p:txBody>
          <a:bodyPr/>
          <a:lstStyle/>
          <a:p>
            <a:pPr marL="114300" indent="0" eaLnBrk="1" hangingPunct="1">
              <a:buNone/>
            </a:pPr>
            <a:r>
              <a:rPr lang="en-US" dirty="0">
                <a:solidFill>
                  <a:srgbClr val="FF3300"/>
                </a:solidFill>
              </a:rPr>
              <a:t>Identifier</a:t>
            </a:r>
            <a:r>
              <a:rPr lang="en-US" dirty="0"/>
              <a:t>, </a:t>
            </a:r>
            <a:r>
              <a:rPr lang="en-US" dirty="0">
                <a:solidFill>
                  <a:srgbClr val="3399FF"/>
                </a:solidFill>
              </a:rPr>
              <a:t>Key </a:t>
            </a:r>
            <a:r>
              <a:rPr lang="en-US" dirty="0"/>
              <a:t>(</a:t>
            </a:r>
            <a:r>
              <a:rPr lang="en-US" dirty="0">
                <a:solidFill>
                  <a:srgbClr val="3399FF"/>
                </a:solidFill>
              </a:rPr>
              <a:t>Quasi-Identifiers</a:t>
            </a:r>
            <a:r>
              <a:rPr lang="en-US" dirty="0"/>
              <a:t>) and </a:t>
            </a:r>
            <a:r>
              <a:rPr lang="en-US" dirty="0">
                <a:solidFill>
                  <a:srgbClr val="33CC33"/>
                </a:solidFill>
              </a:rPr>
              <a:t>Confidential</a:t>
            </a:r>
            <a:r>
              <a:rPr lang="en-US" dirty="0"/>
              <a:t> Attributes</a:t>
            </a:r>
          </a:p>
        </p:txBody>
      </p:sp>
      <p:graphicFrame>
        <p:nvGraphicFramePr>
          <p:cNvPr id="64516" name="Group 4"/>
          <p:cNvGraphicFramePr>
            <a:graphicFrameLocks noGrp="1"/>
          </p:cNvGraphicFramePr>
          <p:nvPr>
            <p:extLst>
              <p:ext uri="{D42A27DB-BD31-4B8C-83A1-F6EECF244321}">
                <p14:modId xmlns:p14="http://schemas.microsoft.com/office/powerpoint/2010/main" val="1286265139"/>
              </p:ext>
            </p:extLst>
          </p:nvPr>
        </p:nvGraphicFramePr>
        <p:xfrm>
          <a:off x="811369" y="1785441"/>
          <a:ext cx="7037232" cy="2560231"/>
        </p:xfrm>
        <a:graphic>
          <a:graphicData uri="http://schemas.openxmlformats.org/drawingml/2006/table">
            <a:tbl>
              <a:tblPr/>
              <a:tblGrid>
                <a:gridCol w="685805">
                  <a:extLst>
                    <a:ext uri="{9D8B030D-6E8A-4147-A177-3AD203B41FA5}">
                      <a16:colId xmlns:a16="http://schemas.microsoft.com/office/drawing/2014/main" val="20000"/>
                    </a:ext>
                  </a:extLst>
                </a:gridCol>
                <a:gridCol w="1288530">
                  <a:extLst>
                    <a:ext uri="{9D8B030D-6E8A-4147-A177-3AD203B41FA5}">
                      <a16:colId xmlns:a16="http://schemas.microsoft.com/office/drawing/2014/main" val="20001"/>
                    </a:ext>
                  </a:extLst>
                </a:gridCol>
                <a:gridCol w="1115858">
                  <a:extLst>
                    <a:ext uri="{9D8B030D-6E8A-4147-A177-3AD203B41FA5}">
                      <a16:colId xmlns:a16="http://schemas.microsoft.com/office/drawing/2014/main" val="20002"/>
                    </a:ext>
                  </a:extLst>
                </a:gridCol>
                <a:gridCol w="599468">
                  <a:extLst>
                    <a:ext uri="{9D8B030D-6E8A-4147-A177-3AD203B41FA5}">
                      <a16:colId xmlns:a16="http://schemas.microsoft.com/office/drawing/2014/main" val="20003"/>
                    </a:ext>
                  </a:extLst>
                </a:gridCol>
                <a:gridCol w="610870">
                  <a:extLst>
                    <a:ext uri="{9D8B030D-6E8A-4147-A177-3AD203B41FA5}">
                      <a16:colId xmlns:a16="http://schemas.microsoft.com/office/drawing/2014/main" val="20004"/>
                    </a:ext>
                  </a:extLst>
                </a:gridCol>
                <a:gridCol w="1172872">
                  <a:extLst>
                    <a:ext uri="{9D8B030D-6E8A-4147-A177-3AD203B41FA5}">
                      <a16:colId xmlns:a16="http://schemas.microsoft.com/office/drawing/2014/main" val="20005"/>
                    </a:ext>
                  </a:extLst>
                </a:gridCol>
                <a:gridCol w="860106">
                  <a:extLst>
                    <a:ext uri="{9D8B030D-6E8A-4147-A177-3AD203B41FA5}">
                      <a16:colId xmlns:a16="http://schemas.microsoft.com/office/drawing/2014/main" val="20006"/>
                    </a:ext>
                  </a:extLst>
                </a:gridCol>
                <a:gridCol w="703723">
                  <a:extLst>
                    <a:ext uri="{9D8B030D-6E8A-4147-A177-3AD203B41FA5}">
                      <a16:colId xmlns:a16="http://schemas.microsoft.com/office/drawing/2014/main" val="20007"/>
                    </a:ext>
                  </a:extLst>
                </a:gridCol>
              </a:tblGrid>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RecID</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Name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FE3000"/>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SSN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FE3000"/>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Age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State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Diagnosis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99"/>
                        </a:gs>
                        <a:gs pos="100000">
                          <a:srgbClr val="33CC33"/>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Income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99"/>
                        </a:gs>
                        <a:gs pos="100000">
                          <a:srgbClr val="33CC33"/>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chemeClr val="tx1"/>
                          </a:solidFill>
                          <a:effectLst/>
                          <a:latin typeface="Arial" charset="0"/>
                          <a:cs typeface="Times New Roman" pitchFamily="18" charset="0"/>
                        </a:rPr>
                        <a:t>Billing</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99"/>
                        </a:gs>
                        <a:gs pos="100000">
                          <a:srgbClr val="33CC33"/>
                        </a:gs>
                      </a:gsLst>
                      <a:lin ang="5400000" scaled="1"/>
                    </a:gradFill>
                  </a:tcPr>
                </a:tc>
                <a:extLst>
                  <a:ext uri="{0D108BD9-81ED-4DB2-BD59-A6C34878D82A}">
                    <a16:rowId xmlns:a16="http://schemas.microsoft.com/office/drawing/2014/main" val="10000"/>
                  </a:ext>
                </a:extLst>
              </a:tr>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John Wayne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123456789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45,500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1,200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1"/>
                  </a:ext>
                </a:extLst>
              </a:tr>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Mary Gore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323232323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37,900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2,500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2"/>
                  </a:ext>
                </a:extLst>
              </a:tr>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John Banks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232345656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67,000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3"/>
                  </a:ext>
                </a:extLst>
              </a:tr>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Jesse Casey</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333333333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21,000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4"/>
                  </a:ext>
                </a:extLst>
              </a:tr>
              <a:tr h="271051">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Jack Stone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444444444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90,000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900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5"/>
                  </a:ext>
                </a:extLst>
              </a:tr>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Mike Kopi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666666666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Diabetes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48,000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750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6"/>
                  </a:ext>
                </a:extLst>
              </a:tr>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Angela Simms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777777777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IN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Diabetes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49,000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1,200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7"/>
                  </a:ext>
                </a:extLst>
              </a:tr>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Nike Wood </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888888888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66,000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2,200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8"/>
                  </a:ext>
                </a:extLst>
              </a:tr>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Mikhail Aaron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999999999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69,000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4,200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9"/>
                  </a:ext>
                </a:extLst>
              </a:tr>
              <a:tr h="228918">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Sam Pall</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100000000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7CD"/>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Tuberculosis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34,000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3,100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20140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15200" y="139303"/>
            <a:ext cx="5579018" cy="567279"/>
          </a:xfrm>
        </p:spPr>
        <p:txBody>
          <a:bodyPr/>
          <a:lstStyle/>
          <a:p>
            <a:pPr eaLnBrk="1" hangingPunct="1"/>
            <a:r>
              <a:rPr lang="en-US" dirty="0"/>
              <a:t>Check for k-Anonymity</a:t>
            </a:r>
          </a:p>
        </p:txBody>
      </p:sp>
      <p:graphicFrame>
        <p:nvGraphicFramePr>
          <p:cNvPr id="68664" name="Group 56"/>
          <p:cNvGraphicFramePr>
            <a:graphicFrameLocks noGrp="1"/>
          </p:cNvGraphicFramePr>
          <p:nvPr>
            <p:ph idx="1"/>
            <p:extLst>
              <p:ext uri="{D42A27DB-BD31-4B8C-83A1-F6EECF244321}">
                <p14:modId xmlns:p14="http://schemas.microsoft.com/office/powerpoint/2010/main" val="1350453706"/>
              </p:ext>
            </p:extLst>
          </p:nvPr>
        </p:nvGraphicFramePr>
        <p:xfrm>
          <a:off x="2924175" y="1173197"/>
          <a:ext cx="3455988" cy="1372791"/>
        </p:xfrm>
        <a:graphic>
          <a:graphicData uri="http://schemas.openxmlformats.org/drawingml/2006/table">
            <a:tbl>
              <a:tblPr/>
              <a:tblGrid>
                <a:gridCol w="646113">
                  <a:extLst>
                    <a:ext uri="{9D8B030D-6E8A-4147-A177-3AD203B41FA5}">
                      <a16:colId xmlns:a16="http://schemas.microsoft.com/office/drawing/2014/main" val="20000"/>
                    </a:ext>
                  </a:extLst>
                </a:gridCol>
                <a:gridCol w="565150">
                  <a:extLst>
                    <a:ext uri="{9D8B030D-6E8A-4147-A177-3AD203B41FA5}">
                      <a16:colId xmlns:a16="http://schemas.microsoft.com/office/drawing/2014/main" val="20001"/>
                    </a:ext>
                  </a:extLst>
                </a:gridCol>
                <a:gridCol w="563562">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957263">
                  <a:extLst>
                    <a:ext uri="{9D8B030D-6E8A-4147-A177-3AD203B41FA5}">
                      <a16:colId xmlns:a16="http://schemas.microsoft.com/office/drawing/2014/main" val="20004"/>
                    </a:ext>
                  </a:extLst>
                </a:gridCol>
              </a:tblGrid>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RecID</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Age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Zip</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Sex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00"/>
                        </a:gs>
                        <a:gs pos="100000">
                          <a:srgbClr val="3399FF"/>
                        </a:gs>
                      </a:gsLst>
                      <a:lin ang="5400000" scaled="1"/>
                    </a:gra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1" i="0" u="none" strike="noStrike" cap="none" normalizeH="0" baseline="0">
                          <a:ln>
                            <a:noFill/>
                          </a:ln>
                          <a:solidFill>
                            <a:srgbClr val="993300"/>
                          </a:solidFill>
                          <a:effectLst/>
                          <a:latin typeface="Arial" charset="0"/>
                          <a:cs typeface="Times New Roman" pitchFamily="18" charset="0"/>
                        </a:rPr>
                        <a:t>Illness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66"/>
                        </a:gs>
                        <a:gs pos="100000">
                          <a:srgbClr val="33CC33"/>
                        </a:gs>
                      </a:gsLst>
                      <a:lin ang="5400000" scaled="1"/>
                    </a:gradFill>
                  </a:tcPr>
                </a:tc>
                <a:extLst>
                  <a:ext uri="{0D108BD9-81ED-4DB2-BD59-A6C34878D82A}">
                    <a16:rowId xmlns:a16="http://schemas.microsoft.com/office/drawing/2014/main" val="10000"/>
                  </a:ext>
                </a:extLst>
              </a:tr>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1"/>
                  </a:ext>
                </a:extLst>
              </a:tr>
              <a:tr h="184547">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30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Female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2"/>
                  </a:ext>
                </a:extLst>
              </a:tr>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30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Female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3"/>
                  </a:ext>
                </a:extLst>
              </a:tr>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4"/>
                  </a:ext>
                </a:extLst>
              </a:tr>
              <a:tr h="229791">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20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Asthma</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5"/>
                  </a:ext>
                </a:extLst>
              </a:tr>
              <a:tr h="183356">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50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41076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a:ln>
                            <a:noFill/>
                          </a:ln>
                          <a:solidFill>
                            <a:schemeClr val="tx1"/>
                          </a:solidFill>
                          <a:effectLst/>
                          <a:latin typeface="Arial" charset="0"/>
                          <a:cs typeface="Times New Roman" pitchFamily="18" charset="0"/>
                        </a:rPr>
                        <a:t>Male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3D9FF"/>
                    </a:solidFill>
                  </a:tcPr>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800" b="0" i="0" u="none" strike="noStrike" cap="none" normalizeH="0" baseline="0" dirty="0">
                          <a:ln>
                            <a:noFill/>
                          </a:ln>
                          <a:solidFill>
                            <a:schemeClr val="tx1"/>
                          </a:solidFill>
                          <a:effectLst/>
                          <a:latin typeface="Arial" charset="0"/>
                          <a:cs typeface="Times New Roman" pitchFamily="18" charset="0"/>
                        </a:rPr>
                        <a:t>Diabetes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FBF"/>
                    </a:solidFill>
                  </a:tcPr>
                </a:tc>
                <a:extLst>
                  <a:ext uri="{0D108BD9-81ED-4DB2-BD59-A6C34878D82A}">
                    <a16:rowId xmlns:a16="http://schemas.microsoft.com/office/drawing/2014/main" val="10006"/>
                  </a:ext>
                </a:extLst>
              </a:tr>
            </a:tbl>
          </a:graphicData>
        </a:graphic>
      </p:graphicFrame>
      <p:sp>
        <p:nvSpPr>
          <p:cNvPr id="33845" name="Rectangle 53"/>
          <p:cNvSpPr>
            <a:spLocks noChangeArrowheads="1"/>
          </p:cNvSpPr>
          <p:nvPr/>
        </p:nvSpPr>
        <p:spPr bwMode="auto">
          <a:xfrm>
            <a:off x="419754" y="2951018"/>
            <a:ext cx="8474864" cy="1990833"/>
          </a:xfrm>
          <a:prstGeom prst="rect">
            <a:avLst/>
          </a:prstGeom>
          <a:noFill/>
          <a:ln w="9525">
            <a:noFill/>
            <a:miter lim="800000"/>
            <a:headEnd/>
            <a:tailEnd/>
          </a:ln>
        </p:spPr>
        <p:txBody>
          <a:bodyPr/>
          <a:lstStyle/>
          <a:p>
            <a:pPr marL="257175" indent="-257175">
              <a:spcBef>
                <a:spcPct val="20000"/>
              </a:spcBef>
              <a:buClr>
                <a:schemeClr val="folHlink"/>
              </a:buClr>
              <a:buSzPct val="90000"/>
              <a:buFont typeface="Wingdings" pitchFamily="2" charset="2"/>
              <a:buChar char="n"/>
            </a:pPr>
            <a:r>
              <a:rPr lang="en-US" sz="1600" dirty="0"/>
              <a:t>QID = { Age, Zip, Sex }</a:t>
            </a:r>
          </a:p>
          <a:p>
            <a:pPr marL="257175" indent="-257175">
              <a:spcBef>
                <a:spcPct val="20000"/>
              </a:spcBef>
              <a:buClr>
                <a:schemeClr val="folHlink"/>
              </a:buClr>
              <a:buSzPct val="90000"/>
              <a:buFont typeface="Wingdings" pitchFamily="2" charset="2"/>
              <a:buChar char="n"/>
            </a:pPr>
            <a:endParaRPr lang="en-US" sz="1600" dirty="0"/>
          </a:p>
          <a:p>
            <a:pPr marL="257175" indent="-257175">
              <a:spcBef>
                <a:spcPct val="20000"/>
              </a:spcBef>
              <a:buClr>
                <a:schemeClr val="folHlink"/>
              </a:buClr>
              <a:buSzPct val="90000"/>
              <a:buFont typeface="Wingdings" pitchFamily="2" charset="2"/>
              <a:buChar char="n"/>
            </a:pPr>
            <a:r>
              <a:rPr lang="en-US" sz="1600" b="1" dirty="0"/>
              <a:t>SELECT COUNT(*) FROM Patient GROUP BY Sex, Zip, Age;</a:t>
            </a:r>
          </a:p>
          <a:p>
            <a:pPr marL="257175" indent="-257175">
              <a:spcBef>
                <a:spcPct val="20000"/>
              </a:spcBef>
              <a:buClr>
                <a:schemeClr val="folHlink"/>
              </a:buClr>
              <a:buSzPct val="90000"/>
              <a:buFont typeface="Wingdings" pitchFamily="2" charset="2"/>
              <a:buChar char="n"/>
            </a:pPr>
            <a:endParaRPr lang="en-US" sz="1600" b="1" dirty="0"/>
          </a:p>
          <a:p>
            <a:pPr marL="257175" indent="-257175">
              <a:spcBef>
                <a:spcPct val="20000"/>
              </a:spcBef>
              <a:buClr>
                <a:schemeClr val="folHlink"/>
              </a:buClr>
              <a:buSzPct val="90000"/>
              <a:buFont typeface="Wingdings" pitchFamily="2" charset="2"/>
              <a:buChar char="n"/>
            </a:pPr>
            <a:r>
              <a:rPr lang="en-US" sz="1600" dirty="0"/>
              <a:t>If the results include groups with count less than k, the relation Patient does not have k-anonymity property with respect to QID.  </a:t>
            </a:r>
          </a:p>
        </p:txBody>
      </p:sp>
      <p:sp>
        <p:nvSpPr>
          <p:cNvPr id="33846" name="Freeform 54"/>
          <p:cNvSpPr>
            <a:spLocks/>
          </p:cNvSpPr>
          <p:nvPr/>
        </p:nvSpPr>
        <p:spPr bwMode="auto">
          <a:xfrm>
            <a:off x="2438400" y="1433944"/>
            <a:ext cx="533400" cy="1028700"/>
          </a:xfrm>
          <a:custGeom>
            <a:avLst/>
            <a:gdLst>
              <a:gd name="T0" fmla="*/ 480 w 480"/>
              <a:gd name="T1" fmla="*/ 0 h 960"/>
              <a:gd name="T2" fmla="*/ 0 w 480"/>
              <a:gd name="T3" fmla="*/ 480 h 960"/>
              <a:gd name="T4" fmla="*/ 480 w 480"/>
              <a:gd name="T5" fmla="*/ 960 h 960"/>
              <a:gd name="T6" fmla="*/ 0 60000 65536"/>
              <a:gd name="T7" fmla="*/ 0 60000 65536"/>
              <a:gd name="T8" fmla="*/ 0 60000 65536"/>
              <a:gd name="T9" fmla="*/ 0 w 480"/>
              <a:gd name="T10" fmla="*/ 0 h 960"/>
              <a:gd name="T11" fmla="*/ 480 w 480"/>
              <a:gd name="T12" fmla="*/ 960 h 960"/>
            </a:gdLst>
            <a:ahLst/>
            <a:cxnLst>
              <a:cxn ang="T6">
                <a:pos x="T0" y="T1"/>
              </a:cxn>
              <a:cxn ang="T7">
                <a:pos x="T2" y="T3"/>
              </a:cxn>
              <a:cxn ang="T8">
                <a:pos x="T4" y="T5"/>
              </a:cxn>
            </a:cxnLst>
            <a:rect l="T9" t="T10" r="T11" b="T12"/>
            <a:pathLst>
              <a:path w="480" h="960">
                <a:moveTo>
                  <a:pt x="480" y="0"/>
                </a:moveTo>
                <a:cubicBezTo>
                  <a:pt x="240" y="160"/>
                  <a:pt x="0" y="320"/>
                  <a:pt x="0" y="480"/>
                </a:cubicBezTo>
                <a:cubicBezTo>
                  <a:pt x="0" y="640"/>
                  <a:pt x="400" y="880"/>
                  <a:pt x="480" y="960"/>
                </a:cubicBezTo>
              </a:path>
            </a:pathLst>
          </a:custGeom>
          <a:noFill/>
          <a:ln w="25400">
            <a:solidFill>
              <a:srgbClr val="FF0000"/>
            </a:solidFill>
            <a:round/>
            <a:headEnd/>
            <a:tailEnd/>
          </a:ln>
        </p:spPr>
        <p:txBody>
          <a:bodyPr/>
          <a:lstStyle/>
          <a:p>
            <a:endParaRPr lang="en-US" sz="1050"/>
          </a:p>
        </p:txBody>
      </p:sp>
      <p:sp>
        <p:nvSpPr>
          <p:cNvPr id="33847" name="Freeform 55"/>
          <p:cNvSpPr>
            <a:spLocks/>
          </p:cNvSpPr>
          <p:nvPr/>
        </p:nvSpPr>
        <p:spPr bwMode="auto">
          <a:xfrm>
            <a:off x="2819400" y="1605394"/>
            <a:ext cx="76200" cy="228600"/>
          </a:xfrm>
          <a:custGeom>
            <a:avLst/>
            <a:gdLst>
              <a:gd name="T0" fmla="*/ 96 w 96"/>
              <a:gd name="T1" fmla="*/ 0 h 192"/>
              <a:gd name="T2" fmla="*/ 0 w 96"/>
              <a:gd name="T3" fmla="*/ 96 h 192"/>
              <a:gd name="T4" fmla="*/ 96 w 96"/>
              <a:gd name="T5" fmla="*/ 192 h 192"/>
              <a:gd name="T6" fmla="*/ 0 60000 65536"/>
              <a:gd name="T7" fmla="*/ 0 60000 65536"/>
              <a:gd name="T8" fmla="*/ 0 60000 65536"/>
              <a:gd name="T9" fmla="*/ 0 w 96"/>
              <a:gd name="T10" fmla="*/ 0 h 192"/>
              <a:gd name="T11" fmla="*/ 96 w 96"/>
              <a:gd name="T12" fmla="*/ 192 h 192"/>
            </a:gdLst>
            <a:ahLst/>
            <a:cxnLst>
              <a:cxn ang="T6">
                <a:pos x="T0" y="T1"/>
              </a:cxn>
              <a:cxn ang="T7">
                <a:pos x="T2" y="T3"/>
              </a:cxn>
              <a:cxn ang="T8">
                <a:pos x="T4" y="T5"/>
              </a:cxn>
            </a:cxnLst>
            <a:rect l="T9" t="T10" r="T11" b="T12"/>
            <a:pathLst>
              <a:path w="96" h="192">
                <a:moveTo>
                  <a:pt x="96" y="0"/>
                </a:moveTo>
                <a:cubicBezTo>
                  <a:pt x="48" y="32"/>
                  <a:pt x="0" y="64"/>
                  <a:pt x="0" y="96"/>
                </a:cubicBezTo>
                <a:cubicBezTo>
                  <a:pt x="0" y="128"/>
                  <a:pt x="80" y="176"/>
                  <a:pt x="96" y="192"/>
                </a:cubicBezTo>
              </a:path>
            </a:pathLst>
          </a:custGeom>
          <a:noFill/>
          <a:ln w="25400">
            <a:solidFill>
              <a:srgbClr val="0000FF"/>
            </a:solidFill>
            <a:round/>
            <a:headEnd/>
            <a:tailEnd/>
          </a:ln>
        </p:spPr>
        <p:txBody>
          <a:bodyPr/>
          <a:lstStyle/>
          <a:p>
            <a:endParaRPr lang="en-US" sz="1050"/>
          </a:p>
        </p:txBody>
      </p:sp>
      <p:sp>
        <p:nvSpPr>
          <p:cNvPr id="33848" name="Freeform 57"/>
          <p:cNvSpPr>
            <a:spLocks/>
          </p:cNvSpPr>
          <p:nvPr/>
        </p:nvSpPr>
        <p:spPr bwMode="auto">
          <a:xfrm>
            <a:off x="2743200" y="2005444"/>
            <a:ext cx="152400" cy="228600"/>
          </a:xfrm>
          <a:custGeom>
            <a:avLst/>
            <a:gdLst>
              <a:gd name="T0" fmla="*/ 96 w 96"/>
              <a:gd name="T1" fmla="*/ 0 h 144"/>
              <a:gd name="T2" fmla="*/ 0 w 96"/>
              <a:gd name="T3" fmla="*/ 96 h 144"/>
              <a:gd name="T4" fmla="*/ 96 w 96"/>
              <a:gd name="T5" fmla="*/ 144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0"/>
                </a:moveTo>
                <a:cubicBezTo>
                  <a:pt x="48" y="36"/>
                  <a:pt x="0" y="72"/>
                  <a:pt x="0" y="96"/>
                </a:cubicBezTo>
                <a:cubicBezTo>
                  <a:pt x="0" y="120"/>
                  <a:pt x="80" y="136"/>
                  <a:pt x="96" y="144"/>
                </a:cubicBezTo>
              </a:path>
            </a:pathLst>
          </a:custGeom>
          <a:noFill/>
          <a:ln w="25400">
            <a:solidFill>
              <a:srgbClr val="339966"/>
            </a:solidFill>
            <a:round/>
            <a:headEnd/>
            <a:tailEnd/>
          </a:ln>
        </p:spPr>
        <p:txBody>
          <a:bodyPr/>
          <a:lstStyle/>
          <a:p>
            <a:endParaRPr lang="en-US" sz="1050"/>
          </a:p>
        </p:txBody>
      </p:sp>
    </p:spTree>
    <p:extLst>
      <p:ext uri="{BB962C8B-B14F-4D97-AF65-F5344CB8AC3E}">
        <p14:creationId xmlns:p14="http://schemas.microsoft.com/office/powerpoint/2010/main" val="31613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8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46" grpId="0" animBg="1"/>
      <p:bldP spid="33847" grpId="0" animBg="1"/>
      <p:bldP spid="338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18400" y="3224225"/>
            <a:ext cx="4929900" cy="572700"/>
          </a:xfrm>
        </p:spPr>
        <p:txBody>
          <a:bodyPr/>
          <a:lstStyle/>
          <a:p>
            <a:pPr eaLnBrk="1" hangingPunct="1"/>
            <a:r>
              <a:rPr lang="en-US" dirty="0"/>
              <a:t>How to achieve it?</a:t>
            </a:r>
          </a:p>
        </p:txBody>
      </p:sp>
    </p:spTree>
    <p:extLst>
      <p:ext uri="{BB962C8B-B14F-4D97-AF65-F5344CB8AC3E}">
        <p14:creationId xmlns:p14="http://schemas.microsoft.com/office/powerpoint/2010/main" val="143504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2BB3B-FA2A-1441-BD22-AF839BD9683B}"/>
              </a:ext>
            </a:extLst>
          </p:cNvPr>
          <p:cNvSpPr>
            <a:spLocks noGrp="1"/>
          </p:cNvSpPr>
          <p:nvPr>
            <p:ph type="title"/>
          </p:nvPr>
        </p:nvSpPr>
        <p:spPr>
          <a:xfrm>
            <a:off x="124500" y="135425"/>
            <a:ext cx="8520600" cy="572700"/>
          </a:xfrm>
        </p:spPr>
        <p:txBody>
          <a:bodyPr>
            <a:noAutofit/>
          </a:bodyPr>
          <a:lstStyle/>
          <a:p>
            <a:r>
              <a:rPr lang="en-US" dirty="0"/>
              <a:t>How to achieve (useful) anonymization </a:t>
            </a:r>
          </a:p>
        </p:txBody>
      </p:sp>
      <p:sp>
        <p:nvSpPr>
          <p:cNvPr id="3" name="Content Placeholder 2">
            <a:extLst>
              <a:ext uri="{FF2B5EF4-FFF2-40B4-BE49-F238E27FC236}">
                <a16:creationId xmlns:a16="http://schemas.microsoft.com/office/drawing/2014/main" id="{2E3EB7CF-05AC-E64F-B61C-C7D063E09557}"/>
              </a:ext>
            </a:extLst>
          </p:cNvPr>
          <p:cNvSpPr>
            <a:spLocks noGrp="1"/>
          </p:cNvSpPr>
          <p:nvPr>
            <p:ph idx="1"/>
          </p:nvPr>
        </p:nvSpPr>
        <p:spPr>
          <a:xfrm>
            <a:off x="614250" y="1037617"/>
            <a:ext cx="7226550" cy="3394472"/>
          </a:xfrm>
        </p:spPr>
        <p:txBody>
          <a:bodyPr>
            <a:normAutofit/>
          </a:bodyPr>
          <a:lstStyle/>
          <a:p>
            <a:pPr marL="114300" indent="0">
              <a:buNone/>
            </a:pPr>
            <a:r>
              <a:rPr lang="en-US" sz="3000" dirty="0">
                <a:solidFill>
                  <a:srgbClr val="C00000"/>
                </a:solidFill>
              </a:rPr>
              <a:t>Objective:</a:t>
            </a:r>
          </a:p>
          <a:p>
            <a:pPr lvl="1"/>
            <a:r>
              <a:rPr lang="en-US" sz="2700" dirty="0"/>
              <a:t> Analytical Utility of QI must be preserved</a:t>
            </a:r>
          </a:p>
          <a:p>
            <a:pPr lvl="1"/>
            <a:r>
              <a:rPr lang="en-US" sz="2700" dirty="0"/>
              <a:t>Correlation of QI and and sensitive data must be maintained. </a:t>
            </a:r>
          </a:p>
        </p:txBody>
      </p:sp>
    </p:spTree>
    <p:extLst>
      <p:ext uri="{BB962C8B-B14F-4D97-AF65-F5344CB8AC3E}">
        <p14:creationId xmlns:p14="http://schemas.microsoft.com/office/powerpoint/2010/main" val="18105521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TotalTime>
  <Words>3234</Words>
  <Application>Microsoft Macintosh PowerPoint</Application>
  <PresentationFormat>On-screen Show (16:9)</PresentationFormat>
  <Paragraphs>852</Paragraphs>
  <Slides>56</Slides>
  <Notes>19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5" baseType="lpstr">
      <vt:lpstr>Tahoma</vt:lpstr>
      <vt:lpstr>Verdana</vt:lpstr>
      <vt:lpstr>Monotype Sorts</vt:lpstr>
      <vt:lpstr>Cambria Math</vt:lpstr>
      <vt:lpstr>Calibri</vt:lpstr>
      <vt:lpstr>Arial</vt:lpstr>
      <vt:lpstr>Wingdings</vt:lpstr>
      <vt:lpstr>Simple Light</vt:lpstr>
      <vt:lpstr>Visio</vt:lpstr>
      <vt:lpstr>IST 597: Foundations of Data Privacy k-anonymity, l-diversity, t-closeness: promises and perils</vt:lpstr>
      <vt:lpstr>PowerPoint Presentation</vt:lpstr>
      <vt:lpstr>Class Outline</vt:lpstr>
      <vt:lpstr>PowerPoint Presentation</vt:lpstr>
      <vt:lpstr>Attribute Classification</vt:lpstr>
      <vt:lpstr>Attribute Types</vt:lpstr>
      <vt:lpstr>Check for k-Anonymity</vt:lpstr>
      <vt:lpstr>How to achieve it?</vt:lpstr>
      <vt:lpstr>How to achieve (useful) anonymization </vt:lpstr>
      <vt:lpstr>Achieving k-Anonymity</vt:lpstr>
      <vt:lpstr>Generalization in Action</vt:lpstr>
      <vt:lpstr>Generalization in Action</vt:lpstr>
      <vt:lpstr>k-minimal Generalization</vt:lpstr>
      <vt:lpstr>Taxonomy of generalization algorithms</vt:lpstr>
      <vt:lpstr>DataFly Algorithm</vt:lpstr>
      <vt:lpstr>Datafly in Action</vt:lpstr>
      <vt:lpstr>A list of possible algorithms</vt:lpstr>
      <vt:lpstr>MinGen Algorithm </vt:lpstr>
      <vt:lpstr>Modeling anonymizations</vt:lpstr>
      <vt:lpstr>Optimization-based approaches</vt:lpstr>
      <vt:lpstr>Thinking about limitations</vt:lpstr>
      <vt:lpstr>Curse of Dimensionality</vt:lpstr>
      <vt:lpstr>Disclosure Control</vt:lpstr>
      <vt:lpstr>PowerPoint Presentation</vt:lpstr>
      <vt:lpstr>PowerPoint Presentation</vt:lpstr>
      <vt:lpstr>Membership Disclosure</vt:lpstr>
      <vt:lpstr>Sensitive Attribute Disclosure</vt:lpstr>
      <vt:lpstr>PowerPoint Presentation</vt:lpstr>
      <vt:lpstr>Remediating limitations of k-anonymity</vt:lpstr>
      <vt:lpstr>PowerPoint Presentation</vt:lpstr>
      <vt:lpstr>PowerPoint Presentation</vt:lpstr>
      <vt:lpstr>PowerPoint Presentation</vt:lpstr>
      <vt:lpstr>l-diversity</vt:lpstr>
      <vt:lpstr>PowerPoint Presentation</vt:lpstr>
      <vt:lpstr>PowerPoint Presentation</vt:lpstr>
      <vt:lpstr>Distinct l-diversity</vt:lpstr>
      <vt:lpstr>Other versions of l-diversity</vt:lpstr>
      <vt:lpstr>Entropy l-diversity  captures the notion of well-represented groups</vt:lpstr>
      <vt:lpstr>Let’s go back to this example:</vt:lpstr>
      <vt:lpstr>Recursive l-diversity  captures the role of background knowledge</vt:lpstr>
      <vt:lpstr>Let’s go back to this example:</vt:lpstr>
      <vt:lpstr>Limitations of l-Diversity</vt:lpstr>
      <vt:lpstr>l-diversity: not always necessary</vt:lpstr>
      <vt:lpstr>Skewness Attack</vt:lpstr>
      <vt:lpstr>l-diversity: not always sufficient</vt:lpstr>
      <vt:lpstr>Similarity Attack</vt:lpstr>
      <vt:lpstr>T-Closeness</vt:lpstr>
      <vt:lpstr>PowerPoint Presentation</vt:lpstr>
      <vt:lpstr>k-anonymous, “t-close” Dataset</vt:lpstr>
      <vt:lpstr>What Does Attacker Know?</vt:lpstr>
      <vt:lpstr>What Does Attacker Know?</vt:lpstr>
      <vt:lpstr>Some Takeaways </vt:lpstr>
      <vt:lpstr>Break (&amp; post to discussion)</vt:lpstr>
      <vt:lpstr>Presentation</vt:lpstr>
      <vt:lpstr>Hands-on activity!</vt:lpstr>
      <vt:lpstr>Homework 2 is now posted, due Feb. 28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597: Foundations of Data Privacy</dc:title>
  <cp:lastModifiedBy>Microsoft Office User</cp:lastModifiedBy>
  <cp:revision>83</cp:revision>
  <dcterms:modified xsi:type="dcterms:W3CDTF">2022-02-14T20:57:26Z</dcterms:modified>
</cp:coreProperties>
</file>